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88" r:id="rId2"/>
    <p:sldId id="263" r:id="rId3"/>
    <p:sldId id="261" r:id="rId4"/>
    <p:sldId id="265" r:id="rId5"/>
    <p:sldId id="310" r:id="rId6"/>
    <p:sldId id="259" r:id="rId7"/>
    <p:sldId id="266" r:id="rId8"/>
    <p:sldId id="260" r:id="rId9"/>
    <p:sldId id="295" r:id="rId10"/>
    <p:sldId id="298" r:id="rId11"/>
    <p:sldId id="299" r:id="rId12"/>
    <p:sldId id="280" r:id="rId13"/>
    <p:sldId id="275" r:id="rId14"/>
    <p:sldId id="270" r:id="rId15"/>
    <p:sldId id="290" r:id="rId16"/>
    <p:sldId id="269" r:id="rId17"/>
    <p:sldId id="273" r:id="rId18"/>
    <p:sldId id="278" r:id="rId19"/>
    <p:sldId id="276" r:id="rId20"/>
    <p:sldId id="281" r:id="rId21"/>
    <p:sldId id="283" r:id="rId22"/>
    <p:sldId id="296" r:id="rId23"/>
    <p:sldId id="293" r:id="rId24"/>
    <p:sldId id="292" r:id="rId25"/>
    <p:sldId id="277" r:id="rId26"/>
    <p:sldId id="287" r:id="rId27"/>
    <p:sldId id="286" r:id="rId28"/>
    <p:sldId id="307" r:id="rId29"/>
    <p:sldId id="308" r:id="rId30"/>
    <p:sldId id="309" r:id="rId31"/>
    <p:sldId id="272" r:id="rId32"/>
    <p:sldId id="271" r:id="rId33"/>
    <p:sldId id="267" r:id="rId34"/>
    <p:sldId id="312" r:id="rId35"/>
    <p:sldId id="311" r:id="rId36"/>
    <p:sldId id="31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22D2E0"/>
    <a:srgbClr val="1DB1BD"/>
    <a:srgbClr val="2BFF1A"/>
    <a:srgbClr val="34FF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90" autoAdjust="0"/>
  </p:normalViewPr>
  <p:slideViewPr>
    <p:cSldViewPr snapToGrid="0" snapToObjects="1">
      <p:cViewPr varScale="1">
        <p:scale>
          <a:sx n="117" d="100"/>
          <a:sy n="117" d="100"/>
        </p:scale>
        <p:origin x="-97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GuerretteBook:RESEARCH:Chem_Adjoint_Validation:PLO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GuerretteBook:RESEARCH:Chem_Adjoint_Validation:PLOTS.xlsx"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400"/>
            </a:pPr>
            <a:r>
              <a:rPr lang="en-US" sz="2400"/>
              <a:t>dBC1/dX - 0.1%</a:t>
            </a:r>
          </a:p>
        </c:rich>
      </c:tx>
      <c:layout>
        <c:manualLayout>
          <c:xMode val="edge"/>
          <c:yMode val="edge"/>
          <c:x val="0.391043425283068"/>
          <c:y val="0.0611132036825658"/>
        </c:manualLayout>
      </c:layout>
      <c:overlay val="0"/>
    </c:title>
    <c:autoTitleDeleted val="0"/>
    <c:plotArea>
      <c:layout>
        <c:manualLayout>
          <c:layoutTarget val="inner"/>
          <c:xMode val="edge"/>
          <c:yMode val="edge"/>
          <c:x val="0.295497234462566"/>
          <c:y val="0.150693784549238"/>
          <c:w val="0.613542394444628"/>
          <c:h val="0.678649891771151"/>
        </c:manualLayout>
      </c:layout>
      <c:scatterChart>
        <c:scatterStyle val="lineMarker"/>
        <c:varyColors val="0"/>
        <c:ser>
          <c:idx val="1"/>
          <c:order val="0"/>
          <c:tx>
            <c:v>one-to-one</c:v>
          </c:tx>
          <c:spPr>
            <a:ln w="22225">
              <a:solidFill>
                <a:schemeClr val="tx1"/>
              </a:solidFill>
            </a:ln>
          </c:spPr>
          <c:marker>
            <c:symbol val="none"/>
          </c:marker>
          <c:xVal>
            <c:numRef>
              <c:f>'0.1%pert(BC1)'!$H$9:$H$11</c:f>
              <c:numCache>
                <c:formatCode>0.0000E+00</c:formatCode>
                <c:ptCount val="3"/>
                <c:pt idx="0">
                  <c:v>0.2</c:v>
                </c:pt>
                <c:pt idx="1">
                  <c:v>0.0</c:v>
                </c:pt>
                <c:pt idx="2">
                  <c:v>-0.1</c:v>
                </c:pt>
              </c:numCache>
            </c:numRef>
          </c:xVal>
          <c:yVal>
            <c:numRef>
              <c:f>'0.1%pert(BC1)'!$I$9:$I$11</c:f>
              <c:numCache>
                <c:formatCode>0.0000E+00</c:formatCode>
                <c:ptCount val="3"/>
                <c:pt idx="0">
                  <c:v>0.2</c:v>
                </c:pt>
                <c:pt idx="1">
                  <c:v>0.0</c:v>
                </c:pt>
                <c:pt idx="2">
                  <c:v>-0.1</c:v>
                </c:pt>
              </c:numCache>
            </c:numRef>
          </c:yVal>
          <c:smooth val="0"/>
        </c:ser>
        <c:ser>
          <c:idx val="2"/>
          <c:order val="1"/>
          <c:tx>
            <c:v>U</c:v>
          </c:tx>
          <c:spPr>
            <a:ln w="47625">
              <a:noFill/>
            </a:ln>
          </c:spPr>
          <c:xVal>
            <c:numRef>
              <c:f>'0.1%pert(BC1)'!$F$9:$F$18</c:f>
              <c:numCache>
                <c:formatCode>0.00E+00</c:formatCode>
                <c:ptCount val="10"/>
                <c:pt idx="0">
                  <c:v>0.00266075676</c:v>
                </c:pt>
                <c:pt idx="1">
                  <c:v>0.000757235962</c:v>
                </c:pt>
                <c:pt idx="2">
                  <c:v>0.00352048979</c:v>
                </c:pt>
                <c:pt idx="3">
                  <c:v>0.00496085912</c:v>
                </c:pt>
                <c:pt idx="4">
                  <c:v>-0.0127632781</c:v>
                </c:pt>
                <c:pt idx="5">
                  <c:v>0.0145098361</c:v>
                </c:pt>
                <c:pt idx="6">
                  <c:v>0.00218614831</c:v>
                </c:pt>
                <c:pt idx="7">
                  <c:v>0.0136335587</c:v>
                </c:pt>
                <c:pt idx="8">
                  <c:v>-0.0034094338</c:v>
                </c:pt>
                <c:pt idx="9">
                  <c:v>-0.000230400115</c:v>
                </c:pt>
              </c:numCache>
            </c:numRef>
          </c:xVal>
          <c:yVal>
            <c:numRef>
              <c:f>'0.1%pert(BC1)'!$E$9:$E$18</c:f>
              <c:numCache>
                <c:formatCode>0.00E+00</c:formatCode>
                <c:ptCount val="10"/>
                <c:pt idx="0">
                  <c:v>0.00265937208</c:v>
                </c:pt>
                <c:pt idx="1">
                  <c:v>0.000757930233</c:v>
                </c:pt>
                <c:pt idx="2">
                  <c:v>0.00353418449</c:v>
                </c:pt>
                <c:pt idx="3">
                  <c:v>0.00385689088</c:v>
                </c:pt>
                <c:pt idx="4">
                  <c:v>-0.0127869406</c:v>
                </c:pt>
                <c:pt idx="5">
                  <c:v>-0.00160300802</c:v>
                </c:pt>
                <c:pt idx="6">
                  <c:v>0.00220264391</c:v>
                </c:pt>
                <c:pt idx="7">
                  <c:v>0.0136320639</c:v>
                </c:pt>
                <c:pt idx="8">
                  <c:v>-0.00340860112</c:v>
                </c:pt>
                <c:pt idx="9">
                  <c:v>-0.000231789885</c:v>
                </c:pt>
              </c:numCache>
            </c:numRef>
          </c:yVal>
          <c:smooth val="0"/>
        </c:ser>
        <c:ser>
          <c:idx val="3"/>
          <c:order val="2"/>
          <c:tx>
            <c:v>T</c:v>
          </c:tx>
          <c:spPr>
            <a:ln w="47625">
              <a:noFill/>
            </a:ln>
          </c:spPr>
          <c:xVal>
            <c:numRef>
              <c:f>'0.1%pert(BC1)'!$F$19:$F$28</c:f>
              <c:numCache>
                <c:formatCode>0.00E+00</c:formatCode>
                <c:ptCount val="10"/>
                <c:pt idx="0">
                  <c:v>-0.00174325411</c:v>
                </c:pt>
                <c:pt idx="1">
                  <c:v>-0.00534772436</c:v>
                </c:pt>
                <c:pt idx="2">
                  <c:v>0.14874027</c:v>
                </c:pt>
                <c:pt idx="3">
                  <c:v>-0.00570901016</c:v>
                </c:pt>
                <c:pt idx="4">
                  <c:v>0.100269047</c:v>
                </c:pt>
                <c:pt idx="5">
                  <c:v>0.00334509576</c:v>
                </c:pt>
                <c:pt idx="6">
                  <c:v>0.00519523373</c:v>
                </c:pt>
                <c:pt idx="7">
                  <c:v>0.00683497673</c:v>
                </c:pt>
                <c:pt idx="8">
                  <c:v>-0.000487796038</c:v>
                </c:pt>
                <c:pt idx="9">
                  <c:v>-0.0023972385</c:v>
                </c:pt>
              </c:numCache>
            </c:numRef>
          </c:xVal>
          <c:yVal>
            <c:numRef>
              <c:f>'0.1%pert(BC1)'!$E$19:$E$28</c:f>
              <c:numCache>
                <c:formatCode>0.00E+00</c:formatCode>
                <c:ptCount val="10"/>
                <c:pt idx="0">
                  <c:v>-0.00174009056</c:v>
                </c:pt>
                <c:pt idx="1">
                  <c:v>-0.00267122712</c:v>
                </c:pt>
                <c:pt idx="2">
                  <c:v>-0.000940446009</c:v>
                </c:pt>
                <c:pt idx="3">
                  <c:v>-0.00570534389</c:v>
                </c:pt>
                <c:pt idx="4">
                  <c:v>0.0130821421</c:v>
                </c:pt>
                <c:pt idx="5">
                  <c:v>-0.00335282319</c:v>
                </c:pt>
                <c:pt idx="6">
                  <c:v>0.00767125288</c:v>
                </c:pt>
                <c:pt idx="7">
                  <c:v>0.00650804522</c:v>
                </c:pt>
                <c:pt idx="8">
                  <c:v>0.000926766828</c:v>
                </c:pt>
                <c:pt idx="9">
                  <c:v>-0.0094921699</c:v>
                </c:pt>
              </c:numCache>
            </c:numRef>
          </c:yVal>
          <c:smooth val="0"/>
        </c:ser>
        <c:ser>
          <c:idx val="4"/>
          <c:order val="3"/>
          <c:tx>
            <c:v>Qv</c:v>
          </c:tx>
          <c:spPr>
            <a:ln w="47625">
              <a:noFill/>
            </a:ln>
          </c:spPr>
          <c:xVal>
            <c:numRef>
              <c:f>'0.1%pert(BC1)'!$F$29:$F$38</c:f>
              <c:numCache>
                <c:formatCode>0.00E+00</c:formatCode>
                <c:ptCount val="10"/>
                <c:pt idx="0">
                  <c:v>-1.58134772</c:v>
                </c:pt>
                <c:pt idx="1">
                  <c:v>-1.72296451</c:v>
                </c:pt>
                <c:pt idx="2">
                  <c:v>-1.14983796</c:v>
                </c:pt>
                <c:pt idx="3">
                  <c:v>1.1291669</c:v>
                </c:pt>
                <c:pt idx="4">
                  <c:v>115.063471</c:v>
                </c:pt>
                <c:pt idx="5">
                  <c:v>-0.104125622</c:v>
                </c:pt>
                <c:pt idx="6">
                  <c:v>2.41549378</c:v>
                </c:pt>
                <c:pt idx="7">
                  <c:v>-1.44647912</c:v>
                </c:pt>
                <c:pt idx="8">
                  <c:v>-1.93676065</c:v>
                </c:pt>
                <c:pt idx="9">
                  <c:v>12.4181609</c:v>
                </c:pt>
              </c:numCache>
            </c:numRef>
          </c:xVal>
          <c:yVal>
            <c:numRef>
              <c:f>'0.1%pert(BC1)'!$E$29:$E$38</c:f>
              <c:numCache>
                <c:formatCode>0.00E+00</c:formatCode>
                <c:ptCount val="10"/>
                <c:pt idx="0">
                  <c:v>-1.58130609</c:v>
                </c:pt>
                <c:pt idx="1">
                  <c:v>-1.72252202</c:v>
                </c:pt>
                <c:pt idx="2">
                  <c:v>-1.14963294</c:v>
                </c:pt>
                <c:pt idx="3">
                  <c:v>1.47458268</c:v>
                </c:pt>
                <c:pt idx="4">
                  <c:v>8.344273739999997</c:v>
                </c:pt>
                <c:pt idx="5">
                  <c:v>-1.50402825</c:v>
                </c:pt>
                <c:pt idx="6">
                  <c:v>3.41400064</c:v>
                </c:pt>
                <c:pt idx="7">
                  <c:v>1.07863712</c:v>
                </c:pt>
                <c:pt idx="8">
                  <c:v>-1.93824135</c:v>
                </c:pt>
                <c:pt idx="9">
                  <c:v>-5.53237848</c:v>
                </c:pt>
              </c:numCache>
            </c:numRef>
          </c:yVal>
          <c:smooth val="0"/>
        </c:ser>
        <c:ser>
          <c:idx val="5"/>
          <c:order val="4"/>
          <c:tx>
            <c:v>BC1</c:v>
          </c:tx>
          <c:spPr>
            <a:ln w="47625">
              <a:noFill/>
            </a:ln>
          </c:spPr>
          <c:xVal>
            <c:numRef>
              <c:f>'0.1%pert(BC1)'!$F$39:$F$48</c:f>
              <c:numCache>
                <c:formatCode>0.00E+00</c:formatCode>
                <c:ptCount val="10"/>
                <c:pt idx="0">
                  <c:v>-0.00150216938</c:v>
                </c:pt>
                <c:pt idx="1">
                  <c:v>0.000314674039</c:v>
                </c:pt>
                <c:pt idx="2">
                  <c:v>-8.90105416E-5</c:v>
                </c:pt>
                <c:pt idx="3">
                  <c:v>-0.000289298596</c:v>
                </c:pt>
                <c:pt idx="4">
                  <c:v>7.29229336E-5</c:v>
                </c:pt>
                <c:pt idx="5">
                  <c:v>-0.0103258042</c:v>
                </c:pt>
                <c:pt idx="6">
                  <c:v>0.00155305168</c:v>
                </c:pt>
                <c:pt idx="7">
                  <c:v>-0.000389471445</c:v>
                </c:pt>
                <c:pt idx="8">
                  <c:v>0.000821794875</c:v>
                </c:pt>
                <c:pt idx="9">
                  <c:v>0.00702028033</c:v>
                </c:pt>
              </c:numCache>
            </c:numRef>
          </c:xVal>
          <c:yVal>
            <c:numRef>
              <c:f>'0.1%pert(BC1)'!$E$39:$E$48</c:f>
              <c:numCache>
                <c:formatCode>0.00E+00</c:formatCode>
                <c:ptCount val="10"/>
                <c:pt idx="0">
                  <c:v>-0.00150233231</c:v>
                </c:pt>
                <c:pt idx="1">
                  <c:v>0.00031459353</c:v>
                </c:pt>
                <c:pt idx="2">
                  <c:v>-8.90682669E-5</c:v>
                </c:pt>
                <c:pt idx="3">
                  <c:v>-0.000289307117</c:v>
                </c:pt>
                <c:pt idx="4">
                  <c:v>7.29995814E-5</c:v>
                </c:pt>
                <c:pt idx="5">
                  <c:v>-0.0102998787</c:v>
                </c:pt>
                <c:pt idx="6">
                  <c:v>0.00155422931</c:v>
                </c:pt>
                <c:pt idx="7">
                  <c:v>-0.00038845287</c:v>
                </c:pt>
                <c:pt idx="8">
                  <c:v>0.000824077031</c:v>
                </c:pt>
                <c:pt idx="9">
                  <c:v>0.00701797297</c:v>
                </c:pt>
              </c:numCache>
            </c:numRef>
          </c:yVal>
          <c:smooth val="0"/>
        </c:ser>
        <c:ser>
          <c:idx val="6"/>
          <c:order val="5"/>
          <c:tx>
            <c:v>SCALEANT</c:v>
          </c:tx>
          <c:spPr>
            <a:ln w="47625">
              <a:noFill/>
            </a:ln>
          </c:spPr>
          <c:marker>
            <c:symbol val="diamond"/>
            <c:size val="12"/>
            <c:spPr>
              <a:solidFill>
                <a:schemeClr val="tx2">
                  <a:lumMod val="75000"/>
                </a:schemeClr>
              </a:solidFill>
            </c:spPr>
          </c:marker>
          <c:xVal>
            <c:numRef>
              <c:f>'0.1%pert(BC1)'!$F$59:$F$68</c:f>
              <c:numCache>
                <c:formatCode>0.00E+00</c:formatCode>
                <c:ptCount val="10"/>
                <c:pt idx="0">
                  <c:v>-1.75683157E-5</c:v>
                </c:pt>
                <c:pt idx="1">
                  <c:v>2.56624517E-5</c:v>
                </c:pt>
                <c:pt idx="2">
                  <c:v>-1.18406618E-7</c:v>
                </c:pt>
                <c:pt idx="3">
                  <c:v>0.000197386776</c:v>
                </c:pt>
                <c:pt idx="4">
                  <c:v>0.000162598902</c:v>
                </c:pt>
                <c:pt idx="5">
                  <c:v>0.0325053603</c:v>
                </c:pt>
                <c:pt idx="6">
                  <c:v>8.59849425000002E-5</c:v>
                </c:pt>
                <c:pt idx="7">
                  <c:v>0.0120492769</c:v>
                </c:pt>
                <c:pt idx="8">
                  <c:v>0.000519082287</c:v>
                </c:pt>
                <c:pt idx="9">
                  <c:v>0.20697864</c:v>
                </c:pt>
              </c:numCache>
            </c:numRef>
          </c:xVal>
          <c:yVal>
            <c:numRef>
              <c:f>'0.1%pert(BC1)'!$E$59:$E$68</c:f>
              <c:numCache>
                <c:formatCode>0.00E+00</c:formatCode>
                <c:ptCount val="10"/>
                <c:pt idx="0">
                  <c:v>-1.75527081E-5</c:v>
                </c:pt>
                <c:pt idx="1">
                  <c:v>2.56623532E-5</c:v>
                </c:pt>
                <c:pt idx="2">
                  <c:v>-1.18394709E-7</c:v>
                </c:pt>
                <c:pt idx="3">
                  <c:v>0.000197379686</c:v>
                </c:pt>
                <c:pt idx="4">
                  <c:v>0.000162598038</c:v>
                </c:pt>
                <c:pt idx="5">
                  <c:v>0.0322741563</c:v>
                </c:pt>
                <c:pt idx="6">
                  <c:v>3.32527677E-5</c:v>
                </c:pt>
                <c:pt idx="7">
                  <c:v>0.0119269374</c:v>
                </c:pt>
                <c:pt idx="8">
                  <c:v>0.000546199535</c:v>
                </c:pt>
                <c:pt idx="9">
                  <c:v>0.20707751</c:v>
                </c:pt>
              </c:numCache>
            </c:numRef>
          </c:yVal>
          <c:smooth val="0"/>
        </c:ser>
        <c:ser>
          <c:idx val="7"/>
          <c:order val="6"/>
          <c:tx>
            <c:v>SCALEBB</c:v>
          </c:tx>
          <c:spPr>
            <a:ln w="47625">
              <a:noFill/>
            </a:ln>
          </c:spPr>
          <c:marker>
            <c:symbol val="circle"/>
            <c:size val="12"/>
          </c:marker>
          <c:xVal>
            <c:numRef>
              <c:f>'0.1%pert(BC1)'!$F$72:$F$73</c:f>
              <c:numCache>
                <c:formatCode>0.00E+00</c:formatCode>
                <c:ptCount val="2"/>
                <c:pt idx="0">
                  <c:v>0.0910442472</c:v>
                </c:pt>
                <c:pt idx="1">
                  <c:v>0.0783671253</c:v>
                </c:pt>
              </c:numCache>
            </c:numRef>
          </c:xVal>
          <c:yVal>
            <c:numRef>
              <c:f>'0.1%pert(BC1)'!$E$72:$E$73</c:f>
              <c:numCache>
                <c:formatCode>0.00E+00</c:formatCode>
                <c:ptCount val="2"/>
                <c:pt idx="0">
                  <c:v>0.0910387598</c:v>
                </c:pt>
                <c:pt idx="1">
                  <c:v>0.0783690189</c:v>
                </c:pt>
              </c:numCache>
            </c:numRef>
          </c:yVal>
          <c:smooth val="0"/>
        </c:ser>
        <c:dLbls>
          <c:showLegendKey val="0"/>
          <c:showVal val="0"/>
          <c:showCatName val="0"/>
          <c:showSerName val="0"/>
          <c:showPercent val="0"/>
          <c:showBubbleSize val="0"/>
        </c:dLbls>
        <c:axId val="-2116613784"/>
        <c:axId val="-2116608136"/>
      </c:scatterChart>
      <c:valAx>
        <c:axId val="-2116613784"/>
        <c:scaling>
          <c:orientation val="minMax"/>
          <c:max val="0.2"/>
          <c:min val="-0.03"/>
        </c:scaling>
        <c:delete val="0"/>
        <c:axPos val="b"/>
        <c:majorGridlines/>
        <c:minorGridlines/>
        <c:title>
          <c:tx>
            <c:rich>
              <a:bodyPr/>
              <a:lstStyle/>
              <a:p>
                <a:pPr>
                  <a:defRPr sz="2000"/>
                </a:pPr>
                <a:r>
                  <a:rPr lang="en-US" sz="2000"/>
                  <a:t>Backward Difference</a:t>
                </a:r>
              </a:p>
            </c:rich>
          </c:tx>
          <c:layout>
            <c:manualLayout>
              <c:xMode val="edge"/>
              <c:yMode val="edge"/>
              <c:x val="0.324847781703397"/>
              <c:y val="0.914712625197936"/>
            </c:manualLayout>
          </c:layout>
          <c:overlay val="0"/>
        </c:title>
        <c:numFmt formatCode="0.0E+00" sourceLinked="0"/>
        <c:majorTickMark val="out"/>
        <c:minorTickMark val="none"/>
        <c:tickLblPos val="nextTo"/>
        <c:txPr>
          <a:bodyPr/>
          <a:lstStyle/>
          <a:p>
            <a:pPr>
              <a:defRPr sz="1600"/>
            </a:pPr>
            <a:endParaRPr lang="en-US"/>
          </a:p>
        </c:txPr>
        <c:crossAx val="-2116608136"/>
        <c:crossesAt val="-0.03"/>
        <c:crossBetween val="midCat"/>
      </c:valAx>
      <c:valAx>
        <c:axId val="-2116608136"/>
        <c:scaling>
          <c:orientation val="minMax"/>
          <c:max val="0.2"/>
          <c:min val="-0.03"/>
        </c:scaling>
        <c:delete val="0"/>
        <c:axPos val="l"/>
        <c:majorGridlines/>
        <c:minorGridlines/>
        <c:title>
          <c:tx>
            <c:rich>
              <a:bodyPr/>
              <a:lstStyle/>
              <a:p>
                <a:pPr>
                  <a:defRPr sz="2000"/>
                </a:pPr>
                <a:r>
                  <a:rPr lang="en-US" sz="2000"/>
                  <a:t>Adjoint</a:t>
                </a:r>
              </a:p>
            </c:rich>
          </c:tx>
          <c:layout>
            <c:manualLayout>
              <c:xMode val="edge"/>
              <c:yMode val="edge"/>
              <c:x val="0.0127395129941882"/>
              <c:y val="0.410938194700529"/>
            </c:manualLayout>
          </c:layout>
          <c:overlay val="0"/>
        </c:title>
        <c:numFmt formatCode="0.0E+00" sourceLinked="0"/>
        <c:majorTickMark val="out"/>
        <c:minorTickMark val="none"/>
        <c:tickLblPos val="nextTo"/>
        <c:txPr>
          <a:bodyPr/>
          <a:lstStyle/>
          <a:p>
            <a:pPr>
              <a:defRPr sz="1600"/>
            </a:pPr>
            <a:endParaRPr lang="en-US"/>
          </a:p>
        </c:txPr>
        <c:crossAx val="-2116613784"/>
        <c:crossesAt val="-0.03"/>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400"/>
            </a:pPr>
            <a:r>
              <a:rPr lang="en-US" sz="2400"/>
              <a:t>dBC2/dX</a:t>
            </a:r>
            <a:r>
              <a:rPr lang="en-US" sz="2400" b="1" i="0" u="none" strike="noStrike" baseline="0">
                <a:effectLst/>
              </a:rPr>
              <a:t> - 0.1%</a:t>
            </a:r>
            <a:r>
              <a:rPr lang="en-US" sz="2400" b="1" i="0" u="none" strike="noStrike" baseline="0"/>
              <a:t> </a:t>
            </a:r>
            <a:endParaRPr lang="en-US" sz="2400"/>
          </a:p>
        </c:rich>
      </c:tx>
      <c:layout>
        <c:manualLayout>
          <c:xMode val="edge"/>
          <c:yMode val="edge"/>
          <c:x val="0.276317363450184"/>
          <c:y val="0.0561386966500027"/>
        </c:manualLayout>
      </c:layout>
      <c:overlay val="0"/>
    </c:title>
    <c:autoTitleDeleted val="0"/>
    <c:plotArea>
      <c:layout>
        <c:manualLayout>
          <c:layoutTarget val="inner"/>
          <c:xMode val="edge"/>
          <c:yMode val="edge"/>
          <c:x val="0.23697372312814"/>
          <c:y val="0.145731506026121"/>
          <c:w val="0.512593043322508"/>
          <c:h val="0.67981027158561"/>
        </c:manualLayout>
      </c:layout>
      <c:scatterChart>
        <c:scatterStyle val="lineMarker"/>
        <c:varyColors val="0"/>
        <c:ser>
          <c:idx val="1"/>
          <c:order val="0"/>
          <c:tx>
            <c:v>one-to-one</c:v>
          </c:tx>
          <c:spPr>
            <a:ln w="22225">
              <a:solidFill>
                <a:schemeClr val="tx1"/>
              </a:solidFill>
            </a:ln>
          </c:spPr>
          <c:marker>
            <c:symbol val="none"/>
          </c:marker>
          <c:xVal>
            <c:numRef>
              <c:f>'0.1%pert(BC2)'!$H$9:$H$11</c:f>
              <c:numCache>
                <c:formatCode>0.0000E+00</c:formatCode>
                <c:ptCount val="3"/>
                <c:pt idx="0">
                  <c:v>0.1</c:v>
                </c:pt>
                <c:pt idx="1">
                  <c:v>0.0</c:v>
                </c:pt>
                <c:pt idx="2">
                  <c:v>-0.1</c:v>
                </c:pt>
              </c:numCache>
            </c:numRef>
          </c:xVal>
          <c:yVal>
            <c:numRef>
              <c:f>'0.1%pert(BC2)'!$I$9:$I$11</c:f>
              <c:numCache>
                <c:formatCode>0.0000E+00</c:formatCode>
                <c:ptCount val="3"/>
                <c:pt idx="0">
                  <c:v>0.1</c:v>
                </c:pt>
                <c:pt idx="1">
                  <c:v>0.0</c:v>
                </c:pt>
                <c:pt idx="2">
                  <c:v>-0.1</c:v>
                </c:pt>
              </c:numCache>
            </c:numRef>
          </c:yVal>
          <c:smooth val="0"/>
        </c:ser>
        <c:ser>
          <c:idx val="2"/>
          <c:order val="1"/>
          <c:tx>
            <c:v>U</c:v>
          </c:tx>
          <c:spPr>
            <a:ln w="47625">
              <a:noFill/>
            </a:ln>
          </c:spPr>
          <c:xVal>
            <c:numRef>
              <c:f>'0.1%pert(BC2)'!$F$9:$F$18</c:f>
              <c:numCache>
                <c:formatCode>0.00E+00</c:formatCode>
                <c:ptCount val="10"/>
                <c:pt idx="0">
                  <c:v>4.63592298E-5</c:v>
                </c:pt>
                <c:pt idx="1">
                  <c:v>1.09001776E-5</c:v>
                </c:pt>
                <c:pt idx="2">
                  <c:v>7.01493114E-5</c:v>
                </c:pt>
                <c:pt idx="3">
                  <c:v>1.91852463E-5</c:v>
                </c:pt>
                <c:pt idx="4">
                  <c:v>-0.000258908136</c:v>
                </c:pt>
                <c:pt idx="5">
                  <c:v>0.000703452314</c:v>
                </c:pt>
                <c:pt idx="6">
                  <c:v>0.000119244943</c:v>
                </c:pt>
                <c:pt idx="7">
                  <c:v>0.000410359287</c:v>
                </c:pt>
                <c:pt idx="8">
                  <c:v>-0.000102549902</c:v>
                </c:pt>
                <c:pt idx="9">
                  <c:v>2.50097808E-5</c:v>
                </c:pt>
              </c:numCache>
            </c:numRef>
          </c:xVal>
          <c:yVal>
            <c:numRef>
              <c:f>'0.1%pert(BC2)'!$E$9:$E$18</c:f>
              <c:numCache>
                <c:formatCode>0.00E+00</c:formatCode>
                <c:ptCount val="10"/>
                <c:pt idx="0">
                  <c:v>4.62913939E-5</c:v>
                </c:pt>
                <c:pt idx="1">
                  <c:v>1.0909949E-5</c:v>
                </c:pt>
                <c:pt idx="2">
                  <c:v>7.05005347E-5</c:v>
                </c:pt>
                <c:pt idx="3">
                  <c:v>-1.38759664E-5</c:v>
                </c:pt>
                <c:pt idx="4">
                  <c:v>-0.0002588651</c:v>
                </c:pt>
                <c:pt idx="5">
                  <c:v>-5.41210686E-5</c:v>
                </c:pt>
                <c:pt idx="6">
                  <c:v>0.000121056928</c:v>
                </c:pt>
                <c:pt idx="7">
                  <c:v>0.000413033783</c:v>
                </c:pt>
                <c:pt idx="8">
                  <c:v>-0.000102979958</c:v>
                </c:pt>
                <c:pt idx="9">
                  <c:v>2.36030436E-5</c:v>
                </c:pt>
              </c:numCache>
            </c:numRef>
          </c:yVal>
          <c:smooth val="0"/>
        </c:ser>
        <c:ser>
          <c:idx val="3"/>
          <c:order val="2"/>
          <c:tx>
            <c:v>T</c:v>
          </c:tx>
          <c:spPr>
            <a:ln w="47625">
              <a:noFill/>
            </a:ln>
          </c:spPr>
          <c:xVal>
            <c:numRef>
              <c:f>'0.1%pert(BC2)'!$F$19:$F$28</c:f>
              <c:numCache>
                <c:formatCode>0.00E+00</c:formatCode>
                <c:ptCount val="10"/>
                <c:pt idx="0">
                  <c:v>-4.33152471E-5</c:v>
                </c:pt>
                <c:pt idx="1">
                  <c:v>-0.000117059306</c:v>
                </c:pt>
                <c:pt idx="2">
                  <c:v>0.00231061087</c:v>
                </c:pt>
                <c:pt idx="3">
                  <c:v>-0.000130423401</c:v>
                </c:pt>
                <c:pt idx="4">
                  <c:v>0.00117998363</c:v>
                </c:pt>
                <c:pt idx="5">
                  <c:v>0.000198195245</c:v>
                </c:pt>
                <c:pt idx="6">
                  <c:v>0.000347611421</c:v>
                </c:pt>
                <c:pt idx="7">
                  <c:v>0.000343338478</c:v>
                </c:pt>
                <c:pt idx="8">
                  <c:v>4.3551217E-6</c:v>
                </c:pt>
                <c:pt idx="9">
                  <c:v>-1.9480129E-5</c:v>
                </c:pt>
              </c:numCache>
            </c:numRef>
          </c:xVal>
          <c:yVal>
            <c:numRef>
              <c:f>'0.1%pert(BC2)'!$E$19:$E$28</c:f>
              <c:numCache>
                <c:formatCode>0.00E+00</c:formatCode>
                <c:ptCount val="10"/>
                <c:pt idx="0">
                  <c:v>-4.33645892E-5</c:v>
                </c:pt>
                <c:pt idx="1">
                  <c:v>-5.01963362E-5</c:v>
                </c:pt>
                <c:pt idx="2">
                  <c:v>-1.29624899E-5</c:v>
                </c:pt>
                <c:pt idx="3">
                  <c:v>-0.000130514503</c:v>
                </c:pt>
                <c:pt idx="4">
                  <c:v>0.000256940219</c:v>
                </c:pt>
                <c:pt idx="5">
                  <c:v>-0.000120762493</c:v>
                </c:pt>
                <c:pt idx="6">
                  <c:v>0.000276223887</c:v>
                </c:pt>
                <c:pt idx="7">
                  <c:v>0.000195896411</c:v>
                </c:pt>
                <c:pt idx="8">
                  <c:v>4.15578199E-5</c:v>
                </c:pt>
                <c:pt idx="9">
                  <c:v>-0.000344521594</c:v>
                </c:pt>
              </c:numCache>
            </c:numRef>
          </c:yVal>
          <c:smooth val="0"/>
        </c:ser>
        <c:ser>
          <c:idx val="4"/>
          <c:order val="3"/>
          <c:tx>
            <c:v>Qv</c:v>
          </c:tx>
          <c:spPr>
            <a:ln w="47625">
              <a:noFill/>
            </a:ln>
          </c:spPr>
          <c:xVal>
            <c:numRef>
              <c:f>'0.1%pert(BC2)'!$F$29:$F$38</c:f>
              <c:numCache>
                <c:formatCode>0.00E+00</c:formatCode>
                <c:ptCount val="10"/>
                <c:pt idx="0">
                  <c:v>-0.0247568701</c:v>
                </c:pt>
                <c:pt idx="1">
                  <c:v>-0.0322515122</c:v>
                </c:pt>
                <c:pt idx="2">
                  <c:v>-0.0179284542</c:v>
                </c:pt>
                <c:pt idx="3">
                  <c:v>0.0419899677</c:v>
                </c:pt>
                <c:pt idx="4">
                  <c:v>1.29860215</c:v>
                </c:pt>
                <c:pt idx="5">
                  <c:v>0.00564876037</c:v>
                </c:pt>
                <c:pt idx="6">
                  <c:v>0.0848833203</c:v>
                </c:pt>
                <c:pt idx="7">
                  <c:v>-0.0559495352</c:v>
                </c:pt>
                <c:pt idx="8">
                  <c:v>-0.0748230386</c:v>
                </c:pt>
                <c:pt idx="9">
                  <c:v>0.631278768</c:v>
                </c:pt>
              </c:numCache>
            </c:numRef>
          </c:xVal>
          <c:yVal>
            <c:numRef>
              <c:f>'0.1%pert(BC2)'!$E$29:$E$38</c:f>
              <c:numCache>
                <c:formatCode>0.00E+00</c:formatCode>
                <c:ptCount val="10"/>
                <c:pt idx="0">
                  <c:v>-0.024772729</c:v>
                </c:pt>
                <c:pt idx="1">
                  <c:v>-0.0322432949</c:v>
                </c:pt>
                <c:pt idx="2">
                  <c:v>-0.0179230525</c:v>
                </c:pt>
                <c:pt idx="3">
                  <c:v>0.043376741</c:v>
                </c:pt>
                <c:pt idx="4">
                  <c:v>0.16255639</c:v>
                </c:pt>
                <c:pt idx="5">
                  <c:v>-0.04612001</c:v>
                </c:pt>
                <c:pt idx="6">
                  <c:v>0.118895492</c:v>
                </c:pt>
                <c:pt idx="7">
                  <c:v>0.034354138</c:v>
                </c:pt>
                <c:pt idx="8">
                  <c:v>-0.0746904392</c:v>
                </c:pt>
                <c:pt idx="9">
                  <c:v>-0.177685224</c:v>
                </c:pt>
              </c:numCache>
            </c:numRef>
          </c:yVal>
          <c:smooth val="0"/>
        </c:ser>
        <c:ser>
          <c:idx val="5"/>
          <c:order val="4"/>
          <c:tx>
            <c:v>BC1</c:v>
          </c:tx>
          <c:spPr>
            <a:ln w="47625">
              <a:noFill/>
            </a:ln>
          </c:spPr>
          <c:marker>
            <c:symbol val="triangle"/>
            <c:size val="9"/>
          </c:marker>
          <c:xVal>
            <c:numRef>
              <c:f>'0.1%pert(BC2)'!$F$39:$F$48</c:f>
              <c:numCache>
                <c:formatCode>0.00E+00</c:formatCode>
                <c:ptCount val="10"/>
                <c:pt idx="0">
                  <c:v>-5.21635295E-6</c:v>
                </c:pt>
                <c:pt idx="1">
                  <c:v>-1.0093252E-5</c:v>
                </c:pt>
                <c:pt idx="2">
                  <c:v>-2.42485547E-6</c:v>
                </c:pt>
                <c:pt idx="3">
                  <c:v>1.87995902E-5</c:v>
                </c:pt>
                <c:pt idx="4">
                  <c:v>-3.01776513E-5</c:v>
                </c:pt>
                <c:pt idx="5">
                  <c:v>-0.000482428889</c:v>
                </c:pt>
                <c:pt idx="6">
                  <c:v>0.000230754755</c:v>
                </c:pt>
                <c:pt idx="7">
                  <c:v>-0.000128971554</c:v>
                </c:pt>
                <c:pt idx="8">
                  <c:v>-5.54751994E-5</c:v>
                </c:pt>
                <c:pt idx="9">
                  <c:v>0.000324042839</c:v>
                </c:pt>
              </c:numCache>
            </c:numRef>
          </c:xVal>
          <c:yVal>
            <c:numRef>
              <c:f>'0.1%pert(BC2)'!$E$39:$E$48</c:f>
              <c:numCache>
                <c:formatCode>0.00E+00</c:formatCode>
                <c:ptCount val="10"/>
                <c:pt idx="0">
                  <c:v>-5.23918333E-6</c:v>
                </c:pt>
                <c:pt idx="1">
                  <c:v>-1.00595049E-5</c:v>
                </c:pt>
                <c:pt idx="2">
                  <c:v>-2.42502659E-6</c:v>
                </c:pt>
                <c:pt idx="3">
                  <c:v>1.88166917E-5</c:v>
                </c:pt>
                <c:pt idx="4">
                  <c:v>-3.02621041E-5</c:v>
                </c:pt>
                <c:pt idx="5">
                  <c:v>-0.00048061601</c:v>
                </c:pt>
                <c:pt idx="6">
                  <c:v>0.000228460182</c:v>
                </c:pt>
                <c:pt idx="7">
                  <c:v>-0.000129754517</c:v>
                </c:pt>
                <c:pt idx="8">
                  <c:v>-5.52406388E-5</c:v>
                </c:pt>
                <c:pt idx="9">
                  <c:v>0.000323823608</c:v>
                </c:pt>
              </c:numCache>
            </c:numRef>
          </c:yVal>
          <c:smooth val="0"/>
        </c:ser>
        <c:ser>
          <c:idx val="6"/>
          <c:order val="5"/>
          <c:tx>
            <c:v>SCALEANT</c:v>
          </c:tx>
          <c:spPr>
            <a:ln w="47625">
              <a:noFill/>
            </a:ln>
          </c:spPr>
          <c:marker>
            <c:symbol val="diamond"/>
            <c:size val="12"/>
            <c:spPr>
              <a:solidFill>
                <a:schemeClr val="tx2">
                  <a:lumMod val="75000"/>
                </a:schemeClr>
              </a:solidFill>
            </c:spPr>
          </c:marker>
          <c:xVal>
            <c:numRef>
              <c:f>'0.1%pert(BC2)'!$F$59:$F$68</c:f>
              <c:numCache>
                <c:formatCode>0.00E+00</c:formatCode>
                <c:ptCount val="10"/>
                <c:pt idx="0">
                  <c:v>3.38495065E-8</c:v>
                </c:pt>
                <c:pt idx="1">
                  <c:v>3.50140333E-8</c:v>
                </c:pt>
                <c:pt idx="2">
                  <c:v>6.34409608E-8</c:v>
                </c:pt>
                <c:pt idx="3">
                  <c:v>2.52044437E-6</c:v>
                </c:pt>
                <c:pt idx="4">
                  <c:v>1.2105232E-6</c:v>
                </c:pt>
                <c:pt idx="5">
                  <c:v>0.000967001557</c:v>
                </c:pt>
                <c:pt idx="6">
                  <c:v>5.77563782E-6</c:v>
                </c:pt>
                <c:pt idx="7">
                  <c:v>-0.000145792248</c:v>
                </c:pt>
                <c:pt idx="8">
                  <c:v>1.30010467E-5</c:v>
                </c:pt>
                <c:pt idx="9">
                  <c:v>0.00181478406</c:v>
                </c:pt>
              </c:numCache>
            </c:numRef>
          </c:xVal>
          <c:yVal>
            <c:numRef>
              <c:f>'0.1%pert(BC2)'!$E$59:$E$68</c:f>
              <c:numCache>
                <c:formatCode>0.00E+00</c:formatCode>
                <c:ptCount val="10"/>
                <c:pt idx="0">
                  <c:v>3.43561569E-8</c:v>
                </c:pt>
                <c:pt idx="1">
                  <c:v>3.50279642E-8</c:v>
                </c:pt>
                <c:pt idx="2">
                  <c:v>6.34479303E-8</c:v>
                </c:pt>
                <c:pt idx="3">
                  <c:v>2.5202668E-6</c:v>
                </c:pt>
                <c:pt idx="4">
                  <c:v>1.21048575E-6</c:v>
                </c:pt>
                <c:pt idx="5">
                  <c:v>0.000957889055</c:v>
                </c:pt>
                <c:pt idx="6">
                  <c:v>5.45482528E-6</c:v>
                </c:pt>
                <c:pt idx="7">
                  <c:v>-0.00015147432</c:v>
                </c:pt>
                <c:pt idx="8">
                  <c:v>1.31701597E-5</c:v>
                </c:pt>
                <c:pt idx="9">
                  <c:v>0.00181499042</c:v>
                </c:pt>
              </c:numCache>
            </c:numRef>
          </c:yVal>
          <c:smooth val="0"/>
        </c:ser>
        <c:ser>
          <c:idx val="7"/>
          <c:order val="6"/>
          <c:tx>
            <c:v>SCALEBB</c:v>
          </c:tx>
          <c:spPr>
            <a:ln w="47625">
              <a:noFill/>
            </a:ln>
          </c:spPr>
          <c:marker>
            <c:symbol val="circle"/>
            <c:size val="12"/>
          </c:marker>
          <c:xVal>
            <c:numRef>
              <c:f>'0.1%pert(BC2)'!$F$72:$F$73</c:f>
              <c:numCache>
                <c:formatCode>0.00E+00</c:formatCode>
                <c:ptCount val="2"/>
                <c:pt idx="0">
                  <c:v>0.00119821044</c:v>
                </c:pt>
                <c:pt idx="1">
                  <c:v>0.000558601983</c:v>
                </c:pt>
              </c:numCache>
            </c:numRef>
          </c:xVal>
          <c:yVal>
            <c:numRef>
              <c:f>'0.1%pert(BC2)'!$E$72:$E$73</c:f>
              <c:numCache>
                <c:formatCode>0.00E+00</c:formatCode>
                <c:ptCount val="2"/>
                <c:pt idx="0">
                  <c:v>0.00119809276</c:v>
                </c:pt>
                <c:pt idx="1">
                  <c:v>0.000558584305</c:v>
                </c:pt>
              </c:numCache>
            </c:numRef>
          </c:yVal>
          <c:smooth val="0"/>
        </c:ser>
        <c:ser>
          <c:idx val="0"/>
          <c:order val="7"/>
          <c:tx>
            <c:v>BC2</c:v>
          </c:tx>
          <c:spPr>
            <a:ln>
              <a:noFill/>
            </a:ln>
          </c:spPr>
          <c:marker>
            <c:symbol val="star"/>
            <c:size val="13"/>
            <c:spPr>
              <a:noFill/>
              <a:ln>
                <a:solidFill>
                  <a:srgbClr val="FF0000"/>
                </a:solidFill>
              </a:ln>
            </c:spPr>
          </c:marker>
          <c:xVal>
            <c:numRef>
              <c:f>'0.1%pert(BC2)'!$F$49:$F$58</c:f>
              <c:numCache>
                <c:formatCode>0.00E+00</c:formatCode>
                <c:ptCount val="10"/>
                <c:pt idx="0">
                  <c:v>0.000292642201</c:v>
                </c:pt>
                <c:pt idx="1">
                  <c:v>-7.76793942E-5</c:v>
                </c:pt>
                <c:pt idx="2">
                  <c:v>2.6386352E-5</c:v>
                </c:pt>
                <c:pt idx="3">
                  <c:v>0.000600264185</c:v>
                </c:pt>
                <c:pt idx="4">
                  <c:v>-0.000504796016</c:v>
                </c:pt>
                <c:pt idx="5">
                  <c:v>-0.00982964383</c:v>
                </c:pt>
                <c:pt idx="6">
                  <c:v>0.00807038781</c:v>
                </c:pt>
                <c:pt idx="7">
                  <c:v>-0.00285465334</c:v>
                </c:pt>
                <c:pt idx="8">
                  <c:v>-0.00136785625</c:v>
                </c:pt>
                <c:pt idx="9">
                  <c:v>0.00539278132</c:v>
                </c:pt>
              </c:numCache>
            </c:numRef>
          </c:xVal>
          <c:yVal>
            <c:numRef>
              <c:f>'0.1%pert(BC2)'!$E$49:$E$58</c:f>
              <c:numCache>
                <c:formatCode>0.00E+00</c:formatCode>
                <c:ptCount val="10"/>
                <c:pt idx="0">
                  <c:v>0.000292963743</c:v>
                </c:pt>
                <c:pt idx="1">
                  <c:v>-7.6799828E-5</c:v>
                </c:pt>
                <c:pt idx="2">
                  <c:v>2.6350755E-5</c:v>
                </c:pt>
                <c:pt idx="3">
                  <c:v>0.000600189607</c:v>
                </c:pt>
                <c:pt idx="4">
                  <c:v>-0.00069143358</c:v>
                </c:pt>
                <c:pt idx="5">
                  <c:v>-0.00983112595</c:v>
                </c:pt>
                <c:pt idx="6">
                  <c:v>0.00805895256</c:v>
                </c:pt>
                <c:pt idx="7">
                  <c:v>-0.00284898398</c:v>
                </c:pt>
                <c:pt idx="8">
                  <c:v>-0.00150359073</c:v>
                </c:pt>
                <c:pt idx="9">
                  <c:v>0.00564945647</c:v>
                </c:pt>
              </c:numCache>
            </c:numRef>
          </c:yVal>
          <c:smooth val="0"/>
        </c:ser>
        <c:dLbls>
          <c:showLegendKey val="0"/>
          <c:showVal val="0"/>
          <c:showCatName val="0"/>
          <c:showSerName val="0"/>
          <c:showPercent val="0"/>
          <c:showBubbleSize val="0"/>
        </c:dLbls>
        <c:axId val="-2116559800"/>
        <c:axId val="-2116552376"/>
      </c:scatterChart>
      <c:valAx>
        <c:axId val="-2116559800"/>
        <c:scaling>
          <c:orientation val="minMax"/>
          <c:max val="0.01"/>
          <c:min val="-0.015"/>
        </c:scaling>
        <c:delete val="0"/>
        <c:axPos val="b"/>
        <c:majorGridlines/>
        <c:minorGridlines/>
        <c:title>
          <c:tx>
            <c:rich>
              <a:bodyPr/>
              <a:lstStyle/>
              <a:p>
                <a:pPr>
                  <a:defRPr sz="2000"/>
                </a:pPr>
                <a:r>
                  <a:rPr lang="en-US" sz="2000"/>
                  <a:t>Backward Difference</a:t>
                </a:r>
              </a:p>
            </c:rich>
          </c:tx>
          <c:layout>
            <c:manualLayout>
              <c:xMode val="edge"/>
              <c:yMode val="edge"/>
              <c:x val="0.231611048688782"/>
              <c:y val="0.914643957768724"/>
            </c:manualLayout>
          </c:layout>
          <c:overlay val="0"/>
        </c:title>
        <c:numFmt formatCode="0.0E+00" sourceLinked="0"/>
        <c:majorTickMark val="out"/>
        <c:minorTickMark val="none"/>
        <c:tickLblPos val="nextTo"/>
        <c:txPr>
          <a:bodyPr/>
          <a:lstStyle/>
          <a:p>
            <a:pPr>
              <a:defRPr sz="1600"/>
            </a:pPr>
            <a:endParaRPr lang="en-US"/>
          </a:p>
        </c:txPr>
        <c:crossAx val="-2116552376"/>
        <c:crossesAt val="-0.015"/>
        <c:crossBetween val="midCat"/>
      </c:valAx>
      <c:valAx>
        <c:axId val="-2116552376"/>
        <c:scaling>
          <c:orientation val="minMax"/>
          <c:max val="0.01"/>
          <c:min val="-0.015"/>
        </c:scaling>
        <c:delete val="0"/>
        <c:axPos val="l"/>
        <c:majorGridlines/>
        <c:minorGridlines/>
        <c:numFmt formatCode="0.0E+00" sourceLinked="0"/>
        <c:majorTickMark val="out"/>
        <c:minorTickMark val="none"/>
        <c:tickLblPos val="nextTo"/>
        <c:txPr>
          <a:bodyPr/>
          <a:lstStyle/>
          <a:p>
            <a:pPr>
              <a:defRPr sz="1600"/>
            </a:pPr>
            <a:endParaRPr lang="en-US"/>
          </a:p>
        </c:txPr>
        <c:crossAx val="-2116559800"/>
        <c:crossesAt val="-10.0"/>
        <c:crossBetween val="midCat"/>
      </c:valAx>
    </c:plotArea>
    <c:plotVisOnly val="1"/>
    <c:dispBlanksAs val="gap"/>
    <c:showDLblsOverMax val="0"/>
  </c:chart>
  <c:externalData r:id="rId1">
    <c:autoUpdate val="0"/>
  </c:externalData>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s>
</file>

<file path=ppt/drawings/drawing1.xml><?xml version="1.0" encoding="utf-8"?>
<c:userShapes xmlns:c="http://schemas.openxmlformats.org/drawingml/2006/chart">
  <cdr:relSizeAnchor xmlns:cdr="http://schemas.openxmlformats.org/drawingml/2006/chartDrawing">
    <cdr:from>
      <cdr:x>0.77668</cdr:x>
      <cdr:y>0.35209</cdr:y>
    </cdr:from>
    <cdr:to>
      <cdr:x>0.9919</cdr:x>
      <cdr:y>0.76107</cdr:y>
    </cdr:to>
    <cdr:pic>
      <cdr:nvPicPr>
        <cdr:cNvPr id="4" name="Picture 3" descr="Screen Shot 2013-08-18 at 7.48.37 PM.png"/>
        <cdr:cNvPicPr>
          <a:picLocks xmlns:a="http://schemas.openxmlformats.org/drawingml/2006/main" noChangeAspect="1"/>
        </cdr:cNvPicPr>
      </cdr:nvPicPr>
      <cdr:blipFill rotWithShape="1">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l="2631" r="1"/>
        <a:stretch xmlns:a="http://schemas.openxmlformats.org/drawingml/2006/main"/>
      </cdr:blipFill>
      <cdr:spPr>
        <a:xfrm xmlns:a="http://schemas.openxmlformats.org/drawingml/2006/main">
          <a:off x="3668413" y="1781157"/>
          <a:ext cx="1016527" cy="206894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DC5036-2691-2943-AADF-BF0FD16F87A6}" type="datetimeFigureOut">
              <a:rPr lang="en-US" smtClean="0"/>
              <a:t>8/21/13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177545-1426-3F45-A1A9-83BC6312BCCB}" type="slidenum">
              <a:rPr lang="en-US" smtClean="0"/>
              <a:t>‹#›</a:t>
            </a:fld>
            <a:endParaRPr lang="en-US"/>
          </a:p>
        </p:txBody>
      </p:sp>
    </p:spTree>
    <p:extLst>
      <p:ext uri="{BB962C8B-B14F-4D97-AF65-F5344CB8AC3E}">
        <p14:creationId xmlns:p14="http://schemas.microsoft.com/office/powerpoint/2010/main" val="11007575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07F82E-CC51-064A-BCE4-E1DF4E6EC827}" type="datetimeFigureOut">
              <a:rPr lang="en-US" smtClean="0"/>
              <a:t>8/21/13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260792-F1C3-2143-9A06-EF48080A12A5}" type="slidenum">
              <a:rPr lang="en-US" smtClean="0"/>
              <a:t>‹#›</a:t>
            </a:fld>
            <a:endParaRPr lang="en-US"/>
          </a:p>
        </p:txBody>
      </p:sp>
    </p:spTree>
    <p:extLst>
      <p:ext uri="{BB962C8B-B14F-4D97-AF65-F5344CB8AC3E}">
        <p14:creationId xmlns:p14="http://schemas.microsoft.com/office/powerpoint/2010/main" val="269545454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2C6279-D21A-1643-BAD0-3F1457AD2D8D}" type="slidenum">
              <a:rPr lang="en-US" smtClean="0"/>
              <a:t>1</a:t>
            </a:fld>
            <a:endParaRPr lang="en-US"/>
          </a:p>
        </p:txBody>
      </p:sp>
    </p:spTree>
    <p:extLst>
      <p:ext uri="{BB962C8B-B14F-4D97-AF65-F5344CB8AC3E}">
        <p14:creationId xmlns:p14="http://schemas.microsoft.com/office/powerpoint/2010/main" val="4088328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modeling choice is whether to use offline or online meteorology.  </a:t>
            </a:r>
          </a:p>
          <a:p>
            <a:endParaRPr lang="en-US" baseline="0" dirty="0" smtClean="0"/>
          </a:p>
          <a:p>
            <a:r>
              <a:rPr lang="en-US" baseline="0" dirty="0" smtClean="0"/>
              <a:t>Offline MET is sufficient for direct radiative forcing studies, the first box in climate forcing figure.  </a:t>
            </a:r>
          </a:p>
          <a:p>
            <a:r>
              <a:rPr lang="en-US" baseline="0" dirty="0" smtClean="0"/>
              <a:t>Assimilated Reanalysis data for winds, temperature, and moisture are read in every 1-6 hrs.</a:t>
            </a:r>
          </a:p>
          <a:p>
            <a:endParaRPr lang="en-US" baseline="0" dirty="0" smtClean="0"/>
          </a:p>
          <a:p>
            <a:r>
              <a:rPr lang="en-US" baseline="0" dirty="0" smtClean="0"/>
              <a:t>Online MET solves nonlinear dynamic equations and advection of BC every time step, on the order of minutes, depending on grid spacing.</a:t>
            </a:r>
          </a:p>
          <a:p>
            <a:r>
              <a:rPr lang="en-US" baseline="0" dirty="0" smtClean="0"/>
              <a:t>Such a model is also capable of calculating the feedbacks between BC absorption, and meteorology.</a:t>
            </a:r>
          </a:p>
          <a:p>
            <a:r>
              <a:rPr lang="en-US" baseline="0" dirty="0" smtClean="0"/>
              <a:t>In other words, the semi-direct and indirect effects.</a:t>
            </a:r>
          </a:p>
          <a:p>
            <a:endParaRPr lang="en-US" baseline="0" dirty="0" smtClean="0"/>
          </a:p>
          <a:p>
            <a:r>
              <a:rPr lang="en-US" baseline="0" dirty="0" smtClean="0"/>
              <a:t>An chemistry adjoint with online meteorology has not yet been developed.</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10</a:t>
            </a:fld>
            <a:endParaRPr lang="en-US"/>
          </a:p>
        </p:txBody>
      </p:sp>
    </p:spTree>
    <p:extLst>
      <p:ext uri="{BB962C8B-B14F-4D97-AF65-F5344CB8AC3E}">
        <p14:creationId xmlns:p14="http://schemas.microsoft.com/office/powerpoint/2010/main" val="104548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 chemistry adjoint with online meteorology has not yet been developed.</a:t>
            </a:r>
            <a:endParaRPr lang="en-US" dirty="0" smtClean="0"/>
          </a:p>
          <a:p>
            <a:endParaRPr lang="en-US" dirty="0" smtClean="0"/>
          </a:p>
          <a:p>
            <a:r>
              <a:rPr lang="en-US" dirty="0" smtClean="0"/>
              <a:t>There are CTM adjoints though.</a:t>
            </a:r>
            <a:r>
              <a:rPr lang="en-US" baseline="0" dirty="0" smtClean="0"/>
              <a:t>  A literature search will yield several papers using the GEOS-</a:t>
            </a:r>
            <a:r>
              <a:rPr lang="en-US" baseline="0" dirty="0" err="1" smtClean="0"/>
              <a:t>Chem</a:t>
            </a:r>
            <a:r>
              <a:rPr lang="en-US" baseline="0" dirty="0" smtClean="0"/>
              <a:t> adjoint.  </a:t>
            </a:r>
          </a:p>
          <a:p>
            <a:endParaRPr lang="en-US" baseline="0" dirty="0" smtClean="0"/>
          </a:p>
          <a:p>
            <a:r>
              <a:rPr lang="en-US" baseline="0" dirty="0" err="1" smtClean="0"/>
              <a:t>Hakami</a:t>
            </a:r>
            <a:r>
              <a:rPr lang="en-US" baseline="0" dirty="0" smtClean="0"/>
              <a:t> et al. recovered spatially resolved BC emissions over the Asian Pacific using 4DVar, which requires the adjoint.</a:t>
            </a:r>
          </a:p>
          <a:p>
            <a:r>
              <a:rPr lang="en-US" baseline="0" dirty="0" err="1" smtClean="0"/>
              <a:t>Kopacz</a:t>
            </a:r>
            <a:r>
              <a:rPr lang="en-US" baseline="0" dirty="0" smtClean="0"/>
              <a:t> et al. determined sources of BC in the Himalayas and Tibetan Plateau, and their impact on direct radiative forcing there.</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11</a:t>
            </a:fld>
            <a:endParaRPr lang="en-US"/>
          </a:p>
        </p:txBody>
      </p:sp>
    </p:spTree>
    <p:extLst>
      <p:ext uri="{BB962C8B-B14F-4D97-AF65-F5344CB8AC3E}">
        <p14:creationId xmlns:p14="http://schemas.microsoft.com/office/powerpoint/2010/main" val="406590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WRF solves</a:t>
            </a:r>
            <a:r>
              <a:rPr lang="en-US" baseline="0" dirty="0" smtClean="0"/>
              <a:t> non-hydrostatic, moist dynamic equations, plus diffusion, and </a:t>
            </a:r>
            <a:r>
              <a:rPr lang="en-US" baseline="0" dirty="0" err="1" smtClean="0"/>
              <a:t>subgrid</a:t>
            </a:r>
            <a:r>
              <a:rPr lang="en-US" baseline="0" dirty="0" smtClean="0"/>
              <a:t> parameterizations for BL, CUMULUS, MP, RAD</a:t>
            </a:r>
          </a:p>
          <a:p>
            <a:endParaRPr lang="en-US" baseline="0" dirty="0" smtClean="0"/>
          </a:p>
          <a:p>
            <a:r>
              <a:rPr lang="en-US" baseline="0" dirty="0" smtClean="0"/>
              <a:t>WRF-</a:t>
            </a:r>
            <a:r>
              <a:rPr lang="en-US" baseline="0" dirty="0" err="1" smtClean="0"/>
              <a:t>Chem</a:t>
            </a:r>
            <a:r>
              <a:rPr lang="en-US" baseline="0" dirty="0" smtClean="0"/>
              <a:t> adds to that emissions, advection, losses, and vertical transport of Black Carbon and other chemical compounds.</a:t>
            </a:r>
          </a:p>
          <a:p>
            <a:endParaRPr lang="en-US" baseline="0" dirty="0" smtClean="0"/>
          </a:p>
          <a:p>
            <a:r>
              <a:rPr lang="en-US" baseline="0" dirty="0" smtClean="0"/>
              <a:t>Prior to this work, WRFPLUS contained the adjoint and tangent linear for standard WRF physics routines.  My recent efforts have been directed at adding chemistry to those models.</a:t>
            </a:r>
          </a:p>
          <a:p>
            <a:endParaRPr lang="en-US" baseline="0" dirty="0" smtClean="0"/>
          </a:p>
          <a:p>
            <a:r>
              <a:rPr lang="en-US" baseline="0" dirty="0" smtClean="0"/>
              <a:t>In the future, we will use WRFPLUS-Chemistry with WRFDA to do chemical data assimilation.</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12</a:t>
            </a:fld>
            <a:endParaRPr lang="en-US"/>
          </a:p>
        </p:txBody>
      </p:sp>
    </p:spTree>
    <p:extLst>
      <p:ext uri="{BB962C8B-B14F-4D97-AF65-F5344CB8AC3E}">
        <p14:creationId xmlns:p14="http://schemas.microsoft.com/office/powerpoint/2010/main" val="53964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show current WRF</a:t>
            </a:r>
            <a:r>
              <a:rPr lang="en-US" baseline="0" dirty="0" smtClean="0"/>
              <a:t> performance and </a:t>
            </a:r>
            <a:r>
              <a:rPr lang="en-US" dirty="0" smtClean="0"/>
              <a:t>the adjoint developments, I will focus on a case study during the</a:t>
            </a:r>
            <a:r>
              <a:rPr lang="en-US" baseline="0" dirty="0" smtClean="0"/>
              <a:t> 2008 ARCTAS-CARB campaign.</a:t>
            </a:r>
          </a:p>
          <a:p>
            <a:endParaRPr lang="en-US" baseline="0" dirty="0" smtClean="0"/>
          </a:p>
          <a:p>
            <a:r>
              <a:rPr lang="en-US" baseline="0" dirty="0" smtClean="0"/>
              <a:t>The campaign took aircraft measurements over the Arctic and California over a period of 2 months in the spring and summer of 2008.</a:t>
            </a:r>
          </a:p>
          <a:p>
            <a:endParaRPr lang="en-US" baseline="0" dirty="0" smtClean="0"/>
          </a:p>
          <a:p>
            <a:r>
              <a:rPr lang="en-US" baseline="0" dirty="0" smtClean="0"/>
              <a:t>Observations over California were taken for 4 of those days.  For these 4 days, there were fires burning in Northern California, and the weather was characterized by very little moisture or rainfall.</a:t>
            </a:r>
          </a:p>
          <a:p>
            <a:endParaRPr lang="en-US" baseline="0" dirty="0" smtClean="0"/>
          </a:p>
          <a:p>
            <a:r>
              <a:rPr lang="en-US" baseline="0" dirty="0" smtClean="0"/>
              <a:t>One of those 4 days included a DC-8 flight through the smoke plumes of several of the fires.  The flight was aimed at characterizing morning and afternoon commute chemical concentrations over LA, influx concentrations from Asia across the Pacific both near and 300 km off the coast.  The flight altitude ranged between the surface and perhaps 2/3 of TO-troposphere. The measured BC shows elevated values around LA, low Pacific boundary values, and very high concentrations over the fires.</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13</a:t>
            </a:fld>
            <a:endParaRPr lang="en-US"/>
          </a:p>
        </p:txBody>
      </p:sp>
    </p:spTree>
    <p:extLst>
      <p:ext uri="{BB962C8B-B14F-4D97-AF65-F5344CB8AC3E}">
        <p14:creationId xmlns:p14="http://schemas.microsoft.com/office/powerpoint/2010/main" val="4206710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anthropogenic emissions are primarily concentrated around the three major CA cities: SF, SD,</a:t>
            </a:r>
            <a:r>
              <a:rPr lang="en-US" baseline="0" dirty="0" smtClean="0"/>
              <a:t> LA.</a:t>
            </a:r>
          </a:p>
          <a:p>
            <a:endParaRPr lang="en-US" baseline="0" dirty="0" smtClean="0"/>
          </a:p>
          <a:p>
            <a:r>
              <a:rPr lang="en-US" baseline="0" dirty="0" smtClean="0"/>
              <a:t>The burning emissions stretch from Crescent City in the north to Monterey in the South on the coast, and West of Bakersfield inland.</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14</a:t>
            </a:fld>
            <a:endParaRPr lang="en-US"/>
          </a:p>
        </p:txBody>
      </p:sp>
    </p:spTree>
    <p:extLst>
      <p:ext uri="{BB962C8B-B14F-4D97-AF65-F5344CB8AC3E}">
        <p14:creationId xmlns:p14="http://schemas.microsoft.com/office/powerpoint/2010/main" val="97214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total daily magnitude of the burning emissions are distributed throughout the day according to this daily cycle for all emissions locations.  </a:t>
            </a:r>
          </a:p>
          <a:p>
            <a:endParaRPr lang="en-US" dirty="0" smtClean="0"/>
          </a:p>
          <a:p>
            <a:r>
              <a:rPr lang="en-US" dirty="0" smtClean="0"/>
              <a:t>This is because the</a:t>
            </a:r>
            <a:r>
              <a:rPr lang="en-US" baseline="0" dirty="0" smtClean="0"/>
              <a:t> FINN emissions are derived from 2 daily satellite passes that determine WHERE a fire is occurring, its SIZE, and how HOT it is burning.  Some diurnal variation is needed in order to distribute the emissions realistically throughout the day.</a:t>
            </a:r>
          </a:p>
          <a:p>
            <a:endParaRPr lang="en-US" baseline="0" dirty="0" smtClean="0"/>
          </a:p>
          <a:p>
            <a:r>
              <a:rPr lang="en-US" baseline="0" dirty="0" smtClean="0"/>
              <a:t>Still each fire behaves uniquely and will spread or diminish quickly, depending on local moisture, wind, and vegetation types.  Just as these factors control fire spread, they also affect the amount of emissions per burned area to to combustion completeness.  All of these different factors are candidates for improvement in BB inventories.</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15</a:t>
            </a:fld>
            <a:endParaRPr lang="en-US"/>
          </a:p>
        </p:txBody>
      </p:sp>
    </p:spTree>
    <p:extLst>
      <p:ext uri="{BB962C8B-B14F-4D97-AF65-F5344CB8AC3E}">
        <p14:creationId xmlns:p14="http://schemas.microsoft.com/office/powerpoint/2010/main" val="2603139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used WRF-</a:t>
            </a:r>
            <a:r>
              <a:rPr lang="en-US" dirty="0" err="1" smtClean="0"/>
              <a:t>Chem</a:t>
            </a:r>
            <a:r>
              <a:rPr lang="en-US" dirty="0" smtClean="0"/>
              <a:t> to try to reproduce the observation values.</a:t>
            </a:r>
            <a:r>
              <a:rPr lang="en-US" baseline="0" dirty="0" smtClean="0"/>
              <a:t>  I am using a 12 km grid with 30 levels, and a 1 minute time step.  </a:t>
            </a:r>
          </a:p>
          <a:p>
            <a:r>
              <a:rPr lang="en-US" baseline="0" dirty="0" smtClean="0"/>
              <a:t>I’ve spun up from Jun 15 to typical concentrations.  The up-stream boundary condition is 0.01 </a:t>
            </a:r>
            <a:r>
              <a:rPr lang="en-US" baseline="0" dirty="0" err="1" smtClean="0"/>
              <a:t>ug</a:t>
            </a:r>
            <a:r>
              <a:rPr lang="en-US" baseline="0" dirty="0" smtClean="0"/>
              <a:t>/m</a:t>
            </a:r>
            <a:r>
              <a:rPr lang="en-US" baseline="30000" dirty="0" smtClean="0"/>
              <a:t>3</a:t>
            </a:r>
            <a:r>
              <a:rPr lang="en-US" baseline="0" dirty="0" smtClean="0"/>
              <a:t>, which is typical for transport from Asia.</a:t>
            </a:r>
            <a:endParaRPr lang="en-US" baseline="30000" dirty="0"/>
          </a:p>
        </p:txBody>
      </p:sp>
      <p:sp>
        <p:nvSpPr>
          <p:cNvPr id="4" name="Slide Number Placeholder 3"/>
          <p:cNvSpPr>
            <a:spLocks noGrp="1"/>
          </p:cNvSpPr>
          <p:nvPr>
            <p:ph type="sldNum" sz="quarter" idx="10"/>
          </p:nvPr>
        </p:nvSpPr>
        <p:spPr/>
        <p:txBody>
          <a:bodyPr/>
          <a:lstStyle/>
          <a:p>
            <a:fld id="{49260792-F1C3-2143-9A06-EF48080A12A5}" type="slidenum">
              <a:rPr lang="en-US" smtClean="0"/>
              <a:t>16</a:t>
            </a:fld>
            <a:endParaRPr lang="en-US"/>
          </a:p>
        </p:txBody>
      </p:sp>
    </p:spTree>
    <p:extLst>
      <p:ext uri="{BB962C8B-B14F-4D97-AF65-F5344CB8AC3E}">
        <p14:creationId xmlns:p14="http://schemas.microsoft.com/office/powerpoint/2010/main" val="2609381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compare model results to measurements, I’ve interpolated</a:t>
            </a:r>
            <a:r>
              <a:rPr lang="en-US" baseline="0" dirty="0" smtClean="0"/>
              <a:t> the model to the observation locations at the 10 sec sample interval.</a:t>
            </a:r>
          </a:p>
          <a:p>
            <a:r>
              <a:rPr lang="en-US" baseline="0" dirty="0" smtClean="0"/>
              <a:t>Then I took a 2 minute running average of observed and modeled BC.</a:t>
            </a:r>
          </a:p>
          <a:p>
            <a:endParaRPr lang="en-US" dirty="0" smtClean="0"/>
          </a:p>
          <a:p>
            <a:r>
              <a:rPr lang="en-US" dirty="0" smtClean="0"/>
              <a:t>WRF-</a:t>
            </a:r>
            <a:r>
              <a:rPr lang="en-US" dirty="0" err="1" smtClean="0"/>
              <a:t>Chem</a:t>
            </a:r>
            <a:r>
              <a:rPr lang="en-US" dirty="0" smtClean="0"/>
              <a:t> captures</a:t>
            </a:r>
            <a:r>
              <a:rPr lang="en-US" baseline="0" dirty="0" smtClean="0"/>
              <a:t> the general trend of the observations. </a:t>
            </a:r>
          </a:p>
          <a:p>
            <a:r>
              <a:rPr lang="en-US" baseline="0" dirty="0" smtClean="0"/>
              <a:t>However, the model over-predicts a peak near Los Angeles, and virtually misses the two peaks near the fires.  The absolute accuracy of the measurement is estimated to be ~10%</a:t>
            </a:r>
          </a:p>
          <a:p>
            <a:endParaRPr lang="en-US" baseline="0" dirty="0" smtClean="0"/>
          </a:p>
          <a:p>
            <a:r>
              <a:rPr lang="en-US" baseline="0" dirty="0" smtClean="0"/>
              <a:t>Low bias near biomass burning sources, and high bias near anthropogenic sources.</a:t>
            </a:r>
          </a:p>
        </p:txBody>
      </p:sp>
      <p:sp>
        <p:nvSpPr>
          <p:cNvPr id="4" name="Slide Number Placeholder 3"/>
          <p:cNvSpPr>
            <a:spLocks noGrp="1"/>
          </p:cNvSpPr>
          <p:nvPr>
            <p:ph type="sldNum" sz="quarter" idx="10"/>
          </p:nvPr>
        </p:nvSpPr>
        <p:spPr/>
        <p:txBody>
          <a:bodyPr/>
          <a:lstStyle/>
          <a:p>
            <a:fld id="{49260792-F1C3-2143-9A06-EF48080A12A5}" type="slidenum">
              <a:rPr lang="en-US" smtClean="0"/>
              <a:t>17</a:t>
            </a:fld>
            <a:endParaRPr lang="en-US"/>
          </a:p>
        </p:txBody>
      </p:sp>
    </p:spTree>
    <p:extLst>
      <p:ext uri="{BB962C8B-B14F-4D97-AF65-F5344CB8AC3E}">
        <p14:creationId xmlns:p14="http://schemas.microsoft.com/office/powerpoint/2010/main" val="3266176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Let’s look back at the map to see what might be happening.  The background is</a:t>
            </a:r>
            <a:r>
              <a:rPr lang="en-US" baseline="0" dirty="0" smtClean="0">
                <a:solidFill>
                  <a:srgbClr val="FF0000"/>
                </a:solidFill>
              </a:rPr>
              <a:t> a true color image from the MODIS AQUA satellite taken 35 minutes before our first error, and nearly an hour before the second one.</a:t>
            </a:r>
          </a:p>
          <a:p>
            <a:endParaRPr lang="en-US" baseline="0" dirty="0" smtClean="0">
              <a:solidFill>
                <a:srgbClr val="FF0000"/>
              </a:solidFill>
            </a:endParaRPr>
          </a:p>
          <a:p>
            <a:r>
              <a:rPr lang="en-US" baseline="0" dirty="0" smtClean="0">
                <a:solidFill>
                  <a:srgbClr val="FF0000"/>
                </a:solidFill>
              </a:rPr>
              <a:t>It shows us where large smoke plumes are originating.  The total emissions for this day are </a:t>
            </a:r>
            <a:r>
              <a:rPr lang="en-US" baseline="0" dirty="0" err="1" smtClean="0">
                <a:solidFill>
                  <a:srgbClr val="FF0000"/>
                </a:solidFill>
              </a:rPr>
              <a:t>overlayed</a:t>
            </a:r>
            <a:r>
              <a:rPr lang="en-US" baseline="0" dirty="0" smtClean="0">
                <a:solidFill>
                  <a:srgbClr val="FF0000"/>
                </a:solidFill>
              </a:rPr>
              <a:t>.</a:t>
            </a:r>
          </a:p>
          <a:p>
            <a:endParaRPr lang="en-US" baseline="0" dirty="0" smtClean="0">
              <a:solidFill>
                <a:srgbClr val="FF0000"/>
              </a:solidFill>
            </a:endParaRPr>
          </a:p>
          <a:p>
            <a:r>
              <a:rPr lang="en-US" baseline="0" dirty="0" smtClean="0">
                <a:solidFill>
                  <a:srgbClr val="FF0000"/>
                </a:solidFill>
              </a:rPr>
              <a:t>Three possible sources of error arise by looking at this image:</a:t>
            </a:r>
          </a:p>
          <a:p>
            <a:r>
              <a:rPr lang="en-US" baseline="0" dirty="0" smtClean="0">
                <a:solidFill>
                  <a:srgbClr val="FF0000"/>
                </a:solidFill>
              </a:rPr>
              <a:t>1) In PURPLE, there is a significant amount of emissions that might need stronger advection to make it to the measurement location</a:t>
            </a:r>
          </a:p>
          <a:p>
            <a:r>
              <a:rPr lang="en-US" baseline="0" dirty="0" smtClean="0">
                <a:solidFill>
                  <a:srgbClr val="FF0000"/>
                </a:solidFill>
              </a:rPr>
              <a:t>2) In RED, there are two emission columns with small values that may need to be much larger to make up the difference in measurement error.</a:t>
            </a:r>
          </a:p>
          <a:p>
            <a:r>
              <a:rPr lang="en-US" baseline="0" dirty="0" smtClean="0">
                <a:solidFill>
                  <a:srgbClr val="FF0000"/>
                </a:solidFill>
              </a:rPr>
              <a:t>3) In ORANGE, there is a smoke plume without a square for emissions.  It turns out there are emissions there, but they are less than the 50kg/day minimum bin which shows up on this plot.</a:t>
            </a:r>
          </a:p>
          <a:p>
            <a:endParaRPr lang="en-US" baseline="0" dirty="0" smtClean="0">
              <a:solidFill>
                <a:srgbClr val="FF0000"/>
              </a:solidFill>
            </a:endParaRPr>
          </a:p>
          <a:p>
            <a:endParaRPr lang="en-US" baseline="0" dirty="0" smtClean="0">
              <a:solidFill>
                <a:srgbClr val="FF0000"/>
              </a:solidFill>
            </a:endParaRPr>
          </a:p>
          <a:p>
            <a:endParaRPr lang="en-US" baseline="0" dirty="0" smtClean="0">
              <a:solidFill>
                <a:srgbClr val="FF0000"/>
              </a:solidFill>
            </a:endParaRPr>
          </a:p>
          <a:p>
            <a:endParaRPr lang="en-US" baseline="0" dirty="0" smtClean="0">
              <a:solidFill>
                <a:srgbClr val="FF0000"/>
              </a:solidFill>
            </a:endParaRPr>
          </a:p>
          <a:p>
            <a:endParaRPr lang="en-US" baseline="0" dirty="0" smtClean="0">
              <a:solidFill>
                <a:srgbClr val="FF0000"/>
              </a:solidFill>
            </a:endParaRPr>
          </a:p>
          <a:p>
            <a:r>
              <a:rPr lang="en-US" baseline="0" dirty="0" smtClean="0">
                <a:solidFill>
                  <a:srgbClr val="FF0000"/>
                </a:solidFill>
              </a:rPr>
              <a:t>[Fortunate for this study, many of the fires just got going on this day, otherwise the whole image would be filled with smoke.  Individual fires would be unrecognizable]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93C98975-A4EE-6A48-8559-5825A048B525}" type="slidenum">
              <a:rPr lang="en-US" smtClean="0"/>
              <a:t>18</a:t>
            </a:fld>
            <a:endParaRPr lang="en-US"/>
          </a:p>
        </p:txBody>
      </p:sp>
    </p:spTree>
    <p:extLst>
      <p:ext uri="{BB962C8B-B14F-4D97-AF65-F5344CB8AC3E}">
        <p14:creationId xmlns:p14="http://schemas.microsoft.com/office/powerpoint/2010/main" val="4030428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a:t>
            </a:r>
            <a:r>
              <a:rPr lang="en-US" baseline="0" dirty="0" smtClean="0"/>
              <a:t> also consider a second observation set </a:t>
            </a:r>
            <a:r>
              <a:rPr lang="en-US" dirty="0" smtClean="0"/>
              <a:t>to confirm the speculated model bias</a:t>
            </a:r>
            <a:r>
              <a:rPr lang="en-US" baseline="0" dirty="0" smtClean="0"/>
              <a:t> in burning regions.</a:t>
            </a:r>
            <a:endParaRPr lang="en-US" dirty="0" smtClean="0"/>
          </a:p>
          <a:p>
            <a:endParaRPr lang="en-US" dirty="0" smtClean="0"/>
          </a:p>
          <a:p>
            <a:r>
              <a:rPr lang="en-US" dirty="0" smtClean="0"/>
              <a:t>Indeed, surface</a:t>
            </a:r>
            <a:r>
              <a:rPr lang="en-US" baseline="0" dirty="0" smtClean="0"/>
              <a:t> measurements of average daily BC concentration on the following day show low model bias near burning sources, and relatively better agreement away from burning sources.</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19</a:t>
            </a:fld>
            <a:endParaRPr lang="en-US"/>
          </a:p>
        </p:txBody>
      </p:sp>
    </p:spTree>
    <p:extLst>
      <p:ext uri="{BB962C8B-B14F-4D97-AF65-F5344CB8AC3E}">
        <p14:creationId xmlns:p14="http://schemas.microsoft.com/office/powerpoint/2010/main" val="279721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Black Carbon.</a:t>
            </a:r>
          </a:p>
          <a:p>
            <a:endParaRPr lang="en-US" dirty="0" smtClean="0"/>
          </a:p>
          <a:p>
            <a:r>
              <a:rPr lang="en-US" dirty="0" smtClean="0"/>
              <a:t>Freshly emitted Hydrophobic black carbon has</a:t>
            </a:r>
            <a:r>
              <a:rPr lang="en-US" baseline="0" dirty="0" smtClean="0"/>
              <a:t> a long chain structure while aged Hydrophilic BC has been oxidized by sulfuric and organic acids, readily takes up condensed water, and takes on a more spherical shape.</a:t>
            </a:r>
          </a:p>
          <a:p>
            <a:endParaRPr lang="en-US" baseline="0" dirty="0" smtClean="0"/>
          </a:p>
          <a:p>
            <a:r>
              <a:rPr lang="en-US" baseline="0" dirty="0" smtClean="0"/>
              <a:t>The characteristic length of both encompass the wavelength of visible light, making it optically active in the atmosphere.</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2</a:t>
            </a:fld>
            <a:endParaRPr lang="en-US"/>
          </a:p>
        </p:txBody>
      </p:sp>
    </p:spTree>
    <p:extLst>
      <p:ext uri="{BB962C8B-B14F-4D97-AF65-F5344CB8AC3E}">
        <p14:creationId xmlns:p14="http://schemas.microsoft.com/office/powerpoint/2010/main" val="2696938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solve this conundrum,</a:t>
            </a:r>
            <a:r>
              <a:rPr lang="en-US" baseline="0" dirty="0" smtClean="0"/>
              <a:t> we look to adjoint modeling.</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20</a:t>
            </a:fld>
            <a:endParaRPr lang="en-US"/>
          </a:p>
        </p:txBody>
      </p:sp>
    </p:spTree>
    <p:extLst>
      <p:ext uri="{BB962C8B-B14F-4D97-AF65-F5344CB8AC3E}">
        <p14:creationId xmlns:p14="http://schemas.microsoft.com/office/powerpoint/2010/main" val="3426188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case, I’ve chosen the cost function as the sum of all Black Carbon in a volume.</a:t>
            </a:r>
          </a:p>
          <a:p>
            <a:endParaRPr lang="en-US" baseline="0" dirty="0" smtClean="0"/>
          </a:p>
          <a:p>
            <a:r>
              <a:rPr lang="en-US" baseline="0" dirty="0" smtClean="0"/>
              <a:t>The forcing for each grid point is the derivative of the cost function with respect to all state variables at the final time.  </a:t>
            </a:r>
          </a:p>
          <a:p>
            <a:endParaRPr lang="en-US" baseline="0" dirty="0" smtClean="0"/>
          </a:p>
          <a:p>
            <a:r>
              <a:rPr lang="en-US" baseline="0" dirty="0" smtClean="0"/>
              <a:t>In this case, the cost function is only dependent on the BC concentration.</a:t>
            </a:r>
          </a:p>
          <a:p>
            <a:endParaRPr lang="en-US" baseline="0" dirty="0" smtClean="0"/>
          </a:p>
          <a:p>
            <a:r>
              <a:rPr lang="en-US" baseline="0" dirty="0" smtClean="0"/>
              <a:t>The derivative is unity within the chosen volume and zero outside of it.</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21</a:t>
            </a:fld>
            <a:endParaRPr lang="en-US"/>
          </a:p>
        </p:txBody>
      </p:sp>
    </p:spTree>
    <p:extLst>
      <p:ext uri="{BB962C8B-B14F-4D97-AF65-F5344CB8AC3E}">
        <p14:creationId xmlns:p14="http://schemas.microsoft.com/office/powerpoint/2010/main" val="2969059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I have added</a:t>
            </a:r>
            <a:r>
              <a:rPr lang="en-US" baseline="0" dirty="0" smtClean="0"/>
              <a:t> adjoint modules for Emissions, BC aging from hydrophobic to hydrophilic.  </a:t>
            </a:r>
          </a:p>
          <a:p>
            <a:endParaRPr lang="en-US" baseline="0" dirty="0" smtClean="0"/>
          </a:p>
          <a:p>
            <a:r>
              <a:rPr lang="en-US" baseline="0" dirty="0" smtClean="0"/>
              <a:t>I am still testing the sulfate aerosol adjoint.</a:t>
            </a:r>
          </a:p>
          <a:p>
            <a:endParaRPr lang="en-US" baseline="0" dirty="0" smtClean="0"/>
          </a:p>
          <a:p>
            <a:r>
              <a:rPr lang="en-US" baseline="0" dirty="0" smtClean="0"/>
              <a:t>The next pieces will be PBL and convective transport of </a:t>
            </a:r>
            <a:r>
              <a:rPr lang="en-US" baseline="0" dirty="0" err="1" smtClean="0"/>
              <a:t>chem</a:t>
            </a:r>
            <a:r>
              <a:rPr lang="en-US" baseline="0" dirty="0" smtClean="0"/>
              <a:t> species.</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22</a:t>
            </a:fld>
            <a:endParaRPr lang="en-US"/>
          </a:p>
        </p:txBody>
      </p:sp>
    </p:spTree>
    <p:extLst>
      <p:ext uri="{BB962C8B-B14F-4D97-AF65-F5344CB8AC3E}">
        <p14:creationId xmlns:p14="http://schemas.microsoft.com/office/powerpoint/2010/main" val="2641683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possible to compare the adjoint</a:t>
            </a:r>
            <a:r>
              <a:rPr lang="en-US" baseline="0" dirty="0" smtClean="0"/>
              <a:t> derivatives to finite difference derivatives to the adjoint derivatives for a limited number of points.  </a:t>
            </a:r>
          </a:p>
          <a:p>
            <a:endParaRPr lang="en-US" baseline="0" dirty="0" smtClean="0"/>
          </a:p>
          <a:p>
            <a:r>
              <a:rPr lang="en-US" baseline="0" dirty="0" smtClean="0"/>
              <a:t>Here I have done so for two different final locations, and 5 initial locations each</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23</a:t>
            </a:fld>
            <a:endParaRPr lang="en-US"/>
          </a:p>
        </p:txBody>
      </p:sp>
    </p:spTree>
    <p:extLst>
      <p:ext uri="{BB962C8B-B14F-4D97-AF65-F5344CB8AC3E}">
        <p14:creationId xmlns:p14="http://schemas.microsoft.com/office/powerpoint/2010/main" val="4078741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each of the initial locations, I’ve perturbed 7 different variables.</a:t>
            </a:r>
          </a:p>
          <a:p>
            <a:endParaRPr lang="en-US" baseline="0" dirty="0" smtClean="0"/>
          </a:p>
          <a:p>
            <a:r>
              <a:rPr lang="en-US" baseline="0" dirty="0" smtClean="0"/>
              <a:t>The plot on the left shows that the derivative of final hydrophobic BC </a:t>
            </a:r>
            <a:r>
              <a:rPr lang="en-US" baseline="0" dirty="0" err="1" smtClean="0"/>
              <a:t>w.r.t</a:t>
            </a:r>
            <a:r>
              <a:rPr lang="en-US" baseline="0" dirty="0" smtClean="0"/>
              <a:t>. the inputs matches well between adjoint and finite difference, with an exception for 2 temperature derivatives.  These are not important for the results I’m about to show you, but I may need to reconsider them in the future.</a:t>
            </a:r>
          </a:p>
          <a:p>
            <a:endParaRPr lang="en-US" baseline="0" dirty="0" smtClean="0"/>
          </a:p>
          <a:p>
            <a:r>
              <a:rPr lang="en-US" baseline="0" dirty="0" smtClean="0"/>
              <a:t>The plot on the right shows that the same is true for hydrophilic black carbon, and more so confirms that black carbon aging is handled properly. </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24</a:t>
            </a:fld>
            <a:endParaRPr lang="en-US"/>
          </a:p>
        </p:txBody>
      </p:sp>
    </p:spTree>
    <p:extLst>
      <p:ext uri="{BB962C8B-B14F-4D97-AF65-F5344CB8AC3E}">
        <p14:creationId xmlns:p14="http://schemas.microsoft.com/office/powerpoint/2010/main" val="852948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let us revisit the ARCTAS-CARB campaign.  </a:t>
            </a:r>
          </a:p>
          <a:p>
            <a:r>
              <a:rPr lang="en-US" baseline="0" dirty="0" smtClean="0"/>
              <a:t>I have chosen the two locations where the model is </a:t>
            </a:r>
            <a:r>
              <a:rPr lang="en-US" baseline="0" dirty="0" err="1" smtClean="0"/>
              <a:t>underpredicting</a:t>
            </a:r>
            <a:r>
              <a:rPr lang="en-US" baseline="0" dirty="0" smtClean="0"/>
              <a:t> fire emissions. </a:t>
            </a:r>
          </a:p>
          <a:p>
            <a:r>
              <a:rPr lang="en-US" baseline="0" dirty="0" smtClean="0"/>
              <a:t>For both, the cost function is the total grid cell concentration for the 4 columns closest to the measurements.</a:t>
            </a:r>
          </a:p>
          <a:p>
            <a:endParaRPr lang="en-US" baseline="0" dirty="0" smtClean="0"/>
          </a:p>
          <a:p>
            <a:r>
              <a:rPr lang="en-US" baseline="0" dirty="0" smtClean="0"/>
              <a:t>Also notice that the cost function is at 21Z, because that is the hour closest to the measurements.  </a:t>
            </a:r>
          </a:p>
          <a:p>
            <a:r>
              <a:rPr lang="en-US" baseline="0" dirty="0" smtClean="0"/>
              <a:t>(I am only able to force every 3 hours at the moment.)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…If anybody asks…the weighting is such that each grid cell is waited equally, and not so that each unit mass is waited equally.</a:t>
            </a:r>
          </a:p>
          <a:p>
            <a:r>
              <a:rPr lang="en-US" baseline="0" dirty="0" smtClean="0"/>
              <a:t>This is because the grid cells are all different masses due to level thickness and air density differences.</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25</a:t>
            </a:fld>
            <a:endParaRPr lang="en-US"/>
          </a:p>
        </p:txBody>
      </p:sp>
    </p:spTree>
    <p:extLst>
      <p:ext uri="{BB962C8B-B14F-4D97-AF65-F5344CB8AC3E}">
        <p14:creationId xmlns:p14="http://schemas.microsoft.com/office/powerpoint/2010/main" val="2748933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the results for the first cost function.  </a:t>
            </a:r>
          </a:p>
          <a:p>
            <a:endParaRPr lang="en-US" baseline="0" dirty="0" smtClean="0"/>
          </a:p>
          <a:p>
            <a:r>
              <a:rPr lang="en-US" baseline="0" dirty="0" smtClean="0"/>
              <a:t>The sensitivities are </a:t>
            </a:r>
            <a:r>
              <a:rPr lang="en-US" baseline="0" dirty="0" err="1" smtClean="0"/>
              <a:t>w.r.t</a:t>
            </a:r>
            <a:r>
              <a:rPr lang="en-US" baseline="0" dirty="0" smtClean="0"/>
              <a:t>. the biomass burning emissions only for the following hour.  So the 20Z first plot is the sensitivity of J1 </a:t>
            </a:r>
            <a:r>
              <a:rPr lang="en-US" baseline="0" dirty="0" err="1" smtClean="0"/>
              <a:t>w.r.t</a:t>
            </a:r>
            <a:r>
              <a:rPr lang="en-US" baseline="0" dirty="0" smtClean="0"/>
              <a:t>. emissions from 20Z to 21Z.</a:t>
            </a:r>
          </a:p>
          <a:p>
            <a:endParaRPr lang="en-US" baseline="0" dirty="0" smtClean="0"/>
          </a:p>
          <a:p>
            <a:r>
              <a:rPr lang="en-US" dirty="0" smtClean="0"/>
              <a:t>Notice that the magnitude is decreasing as we go back in time.</a:t>
            </a:r>
            <a:r>
              <a:rPr lang="en-US" baseline="0" dirty="0" smtClean="0"/>
              <a:t>  The maximum value has decreased 2 orders of magnitude within 4 hours.</a:t>
            </a:r>
          </a:p>
          <a:p>
            <a:endParaRPr lang="en-US" baseline="0" dirty="0" smtClean="0"/>
          </a:p>
          <a:p>
            <a:r>
              <a:rPr lang="en-US" baseline="0" dirty="0" smtClean="0"/>
              <a:t>So nearly 99% of the sensitivity to burning emissions is attributable to the 4 hours preceding the measurement.</a:t>
            </a:r>
          </a:p>
          <a:p>
            <a:r>
              <a:rPr lang="en-US" baseline="0" dirty="0" smtClean="0"/>
              <a:t>We can also look at the sum of all emissions sensitivities to get an idea of the spatial spread of sensitivity.  Even emissions up near Crescent City were important for this cost function.</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26</a:t>
            </a:fld>
            <a:endParaRPr lang="en-US"/>
          </a:p>
        </p:txBody>
      </p:sp>
    </p:spTree>
    <p:extLst>
      <p:ext uri="{BB962C8B-B14F-4D97-AF65-F5344CB8AC3E}">
        <p14:creationId xmlns:p14="http://schemas.microsoft.com/office/powerpoint/2010/main" val="2222386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we look at the second cost function, a similar picture arises.</a:t>
            </a:r>
          </a:p>
          <a:p>
            <a:endParaRPr lang="en-US" dirty="0" smtClean="0"/>
          </a:p>
          <a:p>
            <a:r>
              <a:rPr lang="en-US" dirty="0" smtClean="0"/>
              <a:t>However,</a:t>
            </a:r>
            <a:r>
              <a:rPr lang="en-US" baseline="0" dirty="0" smtClean="0"/>
              <a:t> the magnitude of sensitivities starts out much smaller.  </a:t>
            </a:r>
          </a:p>
          <a:p>
            <a:endParaRPr lang="en-US" baseline="0" dirty="0" smtClean="0"/>
          </a:p>
          <a:p>
            <a:r>
              <a:rPr lang="en-US" baseline="0" dirty="0" smtClean="0"/>
              <a:t>The summed plot shows that this measurement is influenced by burning emissions reaching up to Crescent city as well.</a:t>
            </a:r>
          </a:p>
          <a:p>
            <a:endParaRPr lang="en-US" baseline="0" dirty="0" smtClean="0"/>
          </a:p>
        </p:txBody>
      </p:sp>
      <p:sp>
        <p:nvSpPr>
          <p:cNvPr id="4" name="Slide Number Placeholder 3"/>
          <p:cNvSpPr>
            <a:spLocks noGrp="1"/>
          </p:cNvSpPr>
          <p:nvPr>
            <p:ph type="sldNum" sz="quarter" idx="10"/>
          </p:nvPr>
        </p:nvSpPr>
        <p:spPr/>
        <p:txBody>
          <a:bodyPr/>
          <a:lstStyle/>
          <a:p>
            <a:fld id="{49260792-F1C3-2143-9A06-EF48080A12A5}" type="slidenum">
              <a:rPr lang="en-US" smtClean="0"/>
              <a:t>27</a:t>
            </a:fld>
            <a:endParaRPr lang="en-US"/>
          </a:p>
        </p:txBody>
      </p:sp>
    </p:spTree>
    <p:extLst>
      <p:ext uri="{BB962C8B-B14F-4D97-AF65-F5344CB8AC3E}">
        <p14:creationId xmlns:p14="http://schemas.microsoft.com/office/powerpoint/2010/main" val="4039767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the burning emissions </a:t>
            </a:r>
            <a:r>
              <a:rPr lang="en-US" dirty="0" err="1" smtClean="0"/>
              <a:t>overlayed</a:t>
            </a:r>
            <a:r>
              <a:rPr lang="en-US" dirty="0" smtClean="0"/>
              <a:t> by the flight track.  I’ve simply removed the true color MODIS image.</a:t>
            </a:r>
          </a:p>
          <a:p>
            <a:endParaRPr lang="en-US" dirty="0" smtClean="0"/>
          </a:p>
          <a:p>
            <a:r>
              <a:rPr lang="en-US" dirty="0" smtClean="0"/>
              <a:t>Now allow me to change the colors</a:t>
            </a:r>
            <a:r>
              <a:rPr lang="en-US" baseline="0" dirty="0" smtClean="0"/>
              <a:t> </a:t>
            </a:r>
            <a:r>
              <a:rPr lang="en-US" dirty="0" smtClean="0"/>
              <a:t>and overlay the burning</a:t>
            </a:r>
            <a:r>
              <a:rPr lang="en-US" baseline="0" dirty="0" smtClean="0"/>
              <a:t> emission sensitivities.</a:t>
            </a:r>
            <a:endParaRPr lang="en-US" dirty="0" smtClean="0"/>
          </a:p>
        </p:txBody>
      </p:sp>
      <p:sp>
        <p:nvSpPr>
          <p:cNvPr id="4" name="Slide Number Placeholder 3"/>
          <p:cNvSpPr>
            <a:spLocks noGrp="1"/>
          </p:cNvSpPr>
          <p:nvPr>
            <p:ph type="sldNum" sz="quarter" idx="10"/>
          </p:nvPr>
        </p:nvSpPr>
        <p:spPr/>
        <p:txBody>
          <a:bodyPr/>
          <a:lstStyle/>
          <a:p>
            <a:fld id="{49260792-F1C3-2143-9A06-EF48080A12A5}" type="slidenum">
              <a:rPr lang="en-US" smtClean="0"/>
              <a:t>28</a:t>
            </a:fld>
            <a:endParaRPr lang="en-US"/>
          </a:p>
        </p:txBody>
      </p:sp>
    </p:spTree>
    <p:extLst>
      <p:ext uri="{BB962C8B-B14F-4D97-AF65-F5344CB8AC3E}">
        <p14:creationId xmlns:p14="http://schemas.microsoft.com/office/powerpoint/2010/main" val="3272231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the burning emissions </a:t>
            </a:r>
            <a:r>
              <a:rPr lang="en-US" dirty="0" err="1" smtClean="0"/>
              <a:t>overlayed</a:t>
            </a:r>
            <a:r>
              <a:rPr lang="en-US" dirty="0" smtClean="0"/>
              <a:t> by the flight track.  I’ve simply removed the true color MODIS image.</a:t>
            </a:r>
          </a:p>
          <a:p>
            <a:endParaRPr lang="en-US" dirty="0" smtClean="0"/>
          </a:p>
          <a:p>
            <a:r>
              <a:rPr lang="en-US" dirty="0" smtClean="0"/>
              <a:t>Now allow me to change the colors</a:t>
            </a:r>
            <a:r>
              <a:rPr lang="en-US" baseline="0" dirty="0" smtClean="0"/>
              <a:t> </a:t>
            </a:r>
            <a:r>
              <a:rPr lang="en-US" dirty="0" smtClean="0"/>
              <a:t>and overlay the burning</a:t>
            </a:r>
            <a:r>
              <a:rPr lang="en-US" baseline="0" dirty="0" smtClean="0"/>
              <a:t> emission sensitivities.</a:t>
            </a:r>
            <a:endParaRPr lang="en-US" dirty="0" smtClean="0"/>
          </a:p>
          <a:p>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29</a:t>
            </a:fld>
            <a:endParaRPr lang="en-US"/>
          </a:p>
        </p:txBody>
      </p:sp>
    </p:spTree>
    <p:extLst>
      <p:ext uri="{BB962C8B-B14F-4D97-AF65-F5344CB8AC3E}">
        <p14:creationId xmlns:p14="http://schemas.microsoft.com/office/powerpoint/2010/main" val="814299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Carbon</a:t>
            </a:r>
            <a:r>
              <a:rPr lang="en-US" baseline="0" dirty="0" smtClean="0"/>
              <a:t> is a radiation absorber.</a:t>
            </a:r>
          </a:p>
          <a:p>
            <a:endParaRPr lang="en-US" dirty="0" smtClean="0"/>
          </a:p>
          <a:p>
            <a:r>
              <a:rPr lang="en-US" dirty="0" smtClean="0"/>
              <a:t>Increasing the concentration of BC in an air mass increases the energy</a:t>
            </a:r>
            <a:r>
              <a:rPr lang="en-US" baseline="0" dirty="0" smtClean="0"/>
              <a:t> absorbed in that volume per unit time, and reduces the energy transmitted through.</a:t>
            </a:r>
          </a:p>
          <a:p>
            <a:endParaRPr lang="en-US" dirty="0" smtClean="0"/>
          </a:p>
          <a:p>
            <a:r>
              <a:rPr lang="en-US" dirty="0" smtClean="0"/>
              <a:t>The</a:t>
            </a:r>
            <a:r>
              <a:rPr lang="en-US" baseline="0" dirty="0" smtClean="0"/>
              <a:t> absorbed radiation is converted to kinetic energy, and thus a local increase in temperature relative to a clean air mass.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3</a:t>
            </a:fld>
            <a:endParaRPr lang="en-US"/>
          </a:p>
        </p:txBody>
      </p:sp>
    </p:spTree>
    <p:extLst>
      <p:ext uri="{BB962C8B-B14F-4D97-AF65-F5344CB8AC3E}">
        <p14:creationId xmlns:p14="http://schemas.microsoft.com/office/powerpoint/2010/main" val="2977729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Keep in mind that the two cost functions had different maximum sensitivity values.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see is that the measurements are indeed sensitive to the emissions that were marked previously.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additional non-negligible sensitivities to emissions that were too small to be outside the minimum bin value of 50kg per day.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several of this type of location, including right next to where we saw smoke, but no emissions.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be thorough, I would need to consider the anthropogenic emission sensitivities too.</a:t>
            </a:r>
            <a:endParaRPr lang="en-US" dirty="0" smtClean="0"/>
          </a:p>
          <a:p>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30</a:t>
            </a:fld>
            <a:endParaRPr lang="en-US"/>
          </a:p>
        </p:txBody>
      </p:sp>
    </p:spTree>
    <p:extLst>
      <p:ext uri="{BB962C8B-B14F-4D97-AF65-F5344CB8AC3E}">
        <p14:creationId xmlns:p14="http://schemas.microsoft.com/office/powerpoint/2010/main" val="2609815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31</a:t>
            </a:fld>
            <a:endParaRPr lang="en-US"/>
          </a:p>
        </p:txBody>
      </p:sp>
    </p:spTree>
    <p:extLst>
      <p:ext uri="{BB962C8B-B14F-4D97-AF65-F5344CB8AC3E}">
        <p14:creationId xmlns:p14="http://schemas.microsoft.com/office/powerpoint/2010/main" val="917111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260792-F1C3-2143-9A06-EF48080A12A5}" type="slidenum">
              <a:rPr lang="en-US" smtClean="0"/>
              <a:t>32</a:t>
            </a:fld>
            <a:endParaRPr lang="en-US"/>
          </a:p>
        </p:txBody>
      </p:sp>
    </p:spTree>
    <p:extLst>
      <p:ext uri="{BB962C8B-B14F-4D97-AF65-F5344CB8AC3E}">
        <p14:creationId xmlns:p14="http://schemas.microsoft.com/office/powerpoint/2010/main" val="3459114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Depending on the location of the emissions,</a:t>
            </a:r>
            <a:r>
              <a:rPr lang="en-US" baseline="0" dirty="0" smtClean="0"/>
              <a:t> each of these coefficients is known to a differing level.</a:t>
            </a:r>
            <a:endParaRPr lang="en-US" dirty="0" smtClean="0"/>
          </a:p>
          <a:p>
            <a:endParaRPr lang="en-US" dirty="0" smtClean="0"/>
          </a:p>
          <a:p>
            <a:endParaRPr lang="en-US" dirty="0" smtClean="0"/>
          </a:p>
          <a:p>
            <a:r>
              <a:rPr lang="en-US" dirty="0" smtClean="0"/>
              <a:t>Activity (particular fuel consumed</a:t>
            </a:r>
            <a:r>
              <a:rPr lang="en-US" baseline="0" dirty="0" smtClean="0"/>
              <a:t> or commodity produced)</a:t>
            </a:r>
            <a:endParaRPr lang="en-US" dirty="0" smtClean="0"/>
          </a:p>
          <a:p>
            <a:r>
              <a:rPr lang="en-US" dirty="0" smtClean="0"/>
              <a:t>EF (grams of compound</a:t>
            </a:r>
            <a:r>
              <a:rPr lang="en-US" baseline="0" dirty="0" smtClean="0"/>
              <a:t> </a:t>
            </a:r>
            <a:r>
              <a:rPr lang="en-US" dirty="0" smtClean="0"/>
              <a:t>per activity)</a:t>
            </a:r>
          </a:p>
          <a:p>
            <a:r>
              <a:rPr lang="en-US" dirty="0" err="1" smtClean="0"/>
              <a:t>eff</a:t>
            </a:r>
            <a:r>
              <a:rPr lang="en-US" dirty="0" smtClean="0"/>
              <a:t> (percent abated)</a:t>
            </a:r>
          </a:p>
          <a:p>
            <a:endParaRPr lang="en-US" dirty="0" smtClean="0"/>
          </a:p>
          <a:p>
            <a:r>
              <a:rPr lang="en-US" dirty="0" smtClean="0"/>
              <a:t>BA (km^2)</a:t>
            </a:r>
          </a:p>
          <a:p>
            <a:r>
              <a:rPr lang="en-US" dirty="0" smtClean="0"/>
              <a:t>FL (kg dry matter per km^2) – depends on vegetation type</a:t>
            </a:r>
          </a:p>
          <a:p>
            <a:r>
              <a:rPr lang="en-US" dirty="0" smtClean="0"/>
              <a:t>CC (fraction)</a:t>
            </a:r>
          </a:p>
          <a:p>
            <a:r>
              <a:rPr lang="en-US" dirty="0" smtClean="0"/>
              <a:t>EF (g compound</a:t>
            </a:r>
            <a:r>
              <a:rPr lang="en-US" baseline="0" dirty="0" smtClean="0"/>
              <a:t> per kg burned</a:t>
            </a:r>
            <a:r>
              <a:rPr lang="en-US" dirty="0" smtClean="0"/>
              <a:t>)</a:t>
            </a:r>
          </a:p>
        </p:txBody>
      </p:sp>
      <p:sp>
        <p:nvSpPr>
          <p:cNvPr id="4" name="Slide Number Placeholder 3"/>
          <p:cNvSpPr>
            <a:spLocks noGrp="1"/>
          </p:cNvSpPr>
          <p:nvPr>
            <p:ph type="sldNum" sz="quarter" idx="10"/>
          </p:nvPr>
        </p:nvSpPr>
        <p:spPr/>
        <p:txBody>
          <a:bodyPr/>
          <a:lstStyle/>
          <a:p>
            <a:fld id="{49260792-F1C3-2143-9A06-EF48080A12A5}" type="slidenum">
              <a:rPr lang="en-US" smtClean="0"/>
              <a:t>33</a:t>
            </a:fld>
            <a:endParaRPr lang="en-US"/>
          </a:p>
        </p:txBody>
      </p:sp>
    </p:spTree>
    <p:extLst>
      <p:ext uri="{BB962C8B-B14F-4D97-AF65-F5344CB8AC3E}">
        <p14:creationId xmlns:p14="http://schemas.microsoft.com/office/powerpoint/2010/main" val="4181869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the results for the first cost function.  </a:t>
            </a:r>
          </a:p>
          <a:p>
            <a:endParaRPr lang="en-US" baseline="0" dirty="0" smtClean="0"/>
          </a:p>
          <a:p>
            <a:r>
              <a:rPr lang="en-US" baseline="0" dirty="0" smtClean="0"/>
              <a:t>The sensitivities are </a:t>
            </a:r>
            <a:r>
              <a:rPr lang="en-US" baseline="0" dirty="0" err="1" smtClean="0"/>
              <a:t>w.r.t</a:t>
            </a:r>
            <a:r>
              <a:rPr lang="en-US" baseline="0" dirty="0" smtClean="0"/>
              <a:t>. the biomass burning emissions only for the following hour.  So the 20Z first plot is the sensitivity of J1 </a:t>
            </a:r>
            <a:r>
              <a:rPr lang="en-US" baseline="0" dirty="0" err="1" smtClean="0"/>
              <a:t>w.r.t</a:t>
            </a:r>
            <a:r>
              <a:rPr lang="en-US" baseline="0" dirty="0" smtClean="0"/>
              <a:t>. emissions from 20Z to 21Z.</a:t>
            </a:r>
          </a:p>
          <a:p>
            <a:endParaRPr lang="en-US" baseline="0" dirty="0" smtClean="0"/>
          </a:p>
          <a:p>
            <a:r>
              <a:rPr lang="en-US" dirty="0" smtClean="0"/>
              <a:t>Notice that the magnitude is decreasing as we go back in time.</a:t>
            </a:r>
            <a:r>
              <a:rPr lang="en-US" baseline="0" dirty="0" smtClean="0"/>
              <a:t>  The maximum value has decreased 2 orders of magnitude within 4 hours.</a:t>
            </a:r>
          </a:p>
          <a:p>
            <a:endParaRPr lang="en-US" baseline="0" dirty="0" smtClean="0"/>
          </a:p>
          <a:p>
            <a:r>
              <a:rPr lang="en-US" baseline="0" dirty="0" smtClean="0"/>
              <a:t>So nearly 99% of the sensitivity to burning emissions is attributable to the 4 hours preceding the measurement.</a:t>
            </a:r>
          </a:p>
          <a:p>
            <a:r>
              <a:rPr lang="en-US" baseline="0" dirty="0" smtClean="0"/>
              <a:t>We can also look at the sum of all emissions sensitivities to get an idea of the spatial spread of sensitivity.  Even emissions up near Crescent City were important for this cost function.</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34</a:t>
            </a:fld>
            <a:endParaRPr lang="en-US"/>
          </a:p>
        </p:txBody>
      </p:sp>
    </p:spTree>
    <p:extLst>
      <p:ext uri="{BB962C8B-B14F-4D97-AF65-F5344CB8AC3E}">
        <p14:creationId xmlns:p14="http://schemas.microsoft.com/office/powerpoint/2010/main" val="2222386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we look at the second cost function, a similar picture arises.</a:t>
            </a:r>
          </a:p>
          <a:p>
            <a:endParaRPr lang="en-US" dirty="0" smtClean="0"/>
          </a:p>
          <a:p>
            <a:r>
              <a:rPr lang="en-US" dirty="0" smtClean="0"/>
              <a:t>However,</a:t>
            </a:r>
            <a:r>
              <a:rPr lang="en-US" baseline="0" dirty="0" smtClean="0"/>
              <a:t> the magnitude of sensitivities starts out much smaller.  </a:t>
            </a:r>
          </a:p>
          <a:p>
            <a:endParaRPr lang="en-US" baseline="0" dirty="0" smtClean="0"/>
          </a:p>
          <a:p>
            <a:r>
              <a:rPr lang="en-US" baseline="0" dirty="0" smtClean="0"/>
              <a:t>The summed plot shows that this measurement is influenced by burning emissions reaching up to Crescent city as well.</a:t>
            </a:r>
          </a:p>
          <a:p>
            <a:endParaRPr lang="en-US" baseline="0" dirty="0" smtClean="0"/>
          </a:p>
        </p:txBody>
      </p:sp>
      <p:sp>
        <p:nvSpPr>
          <p:cNvPr id="4" name="Slide Number Placeholder 3"/>
          <p:cNvSpPr>
            <a:spLocks noGrp="1"/>
          </p:cNvSpPr>
          <p:nvPr>
            <p:ph type="sldNum" sz="quarter" idx="10"/>
          </p:nvPr>
        </p:nvSpPr>
        <p:spPr/>
        <p:txBody>
          <a:bodyPr/>
          <a:lstStyle/>
          <a:p>
            <a:fld id="{49260792-F1C3-2143-9A06-EF48080A12A5}" type="slidenum">
              <a:rPr lang="en-US" smtClean="0"/>
              <a:t>35</a:t>
            </a:fld>
            <a:endParaRPr lang="en-US"/>
          </a:p>
        </p:txBody>
      </p:sp>
    </p:spTree>
    <p:extLst>
      <p:ext uri="{BB962C8B-B14F-4D97-AF65-F5344CB8AC3E}">
        <p14:creationId xmlns:p14="http://schemas.microsoft.com/office/powerpoint/2010/main" val="4039767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Keep in mind that the two cost functions had different maximum sensitivity values.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see is that the measurements are indeed sensitive to the emissions that were marked previously.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additional non-negligible sensitivities to emissions that were too small to be outside the minimum bin value of 50kg per day.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several of this type of location, including right next to where we saw smoke, but no emissions.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be thorough, I would need to consider the anthropogenic emission sensitivities too.</a:t>
            </a:r>
            <a:endParaRPr lang="en-US" dirty="0" smtClean="0"/>
          </a:p>
          <a:p>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36</a:t>
            </a:fld>
            <a:endParaRPr lang="en-US"/>
          </a:p>
        </p:txBody>
      </p:sp>
    </p:spTree>
    <p:extLst>
      <p:ext uri="{BB962C8B-B14F-4D97-AF65-F5344CB8AC3E}">
        <p14:creationId xmlns:p14="http://schemas.microsoft.com/office/powerpoint/2010/main" val="260981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Black Carbon</a:t>
            </a:r>
            <a:r>
              <a:rPr lang="en-US" baseline="0" dirty="0" smtClean="0"/>
              <a:t> is a radiation absorber.</a:t>
            </a:r>
            <a:endParaRPr lang="en-US" dirty="0" smtClean="0"/>
          </a:p>
          <a:p>
            <a:endParaRPr lang="en-US" dirty="0" smtClean="0"/>
          </a:p>
          <a:p>
            <a:r>
              <a:rPr lang="en-US" dirty="0" smtClean="0"/>
              <a:t>[Point to left of first figure] This absorption</a:t>
            </a:r>
            <a:r>
              <a:rPr lang="en-US" baseline="0" dirty="0" smtClean="0"/>
              <a:t> is described as direct radiative forcing because it directly impacts temperature in a specific location.</a:t>
            </a:r>
          </a:p>
          <a:p>
            <a:endParaRPr lang="en-US" baseline="0" dirty="0" smtClean="0"/>
          </a:p>
          <a:p>
            <a:r>
              <a:rPr lang="en-US" baseline="0" dirty="0" smtClean="0"/>
              <a:t>In contrast, the semi-direct effect is a result of direct forcing.  Warming above or below the cloud base decreases or increases stability by changing the temperature gradient.  Additionally, BC in clouds increases temperature, which causes evaporation and lower cloud albedo.  Reduction in clouds increases surface temperature.</a:t>
            </a:r>
          </a:p>
        </p:txBody>
      </p:sp>
      <p:sp>
        <p:nvSpPr>
          <p:cNvPr id="4" name="Slide Number Placeholder 3"/>
          <p:cNvSpPr>
            <a:spLocks noGrp="1"/>
          </p:cNvSpPr>
          <p:nvPr>
            <p:ph type="sldNum" sz="quarter" idx="10"/>
          </p:nvPr>
        </p:nvSpPr>
        <p:spPr/>
        <p:txBody>
          <a:bodyPr/>
          <a:lstStyle/>
          <a:p>
            <a:fld id="{992C6279-D21A-1643-BAD0-3F1457AD2D8D}" type="slidenum">
              <a:rPr lang="en-US" smtClean="0"/>
              <a:t>4</a:t>
            </a:fld>
            <a:endParaRPr lang="en-US"/>
          </a:p>
        </p:txBody>
      </p:sp>
    </p:spTree>
    <p:extLst>
      <p:ext uri="{BB962C8B-B14F-4D97-AF65-F5344CB8AC3E}">
        <p14:creationId xmlns:p14="http://schemas.microsoft.com/office/powerpoint/2010/main" val="1343712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indirect affect is caused by all aerosol impurities in the air.  A polluted air mass has more surfaces for water vapor condensation.  This makes cloud formation more favorable, and also increases cloud lifetime because there is less water available for any one cloud droplet to grow to a rain drop.  </a:t>
            </a:r>
          </a:p>
          <a:p>
            <a:endParaRPr lang="en-US" baseline="0" dirty="0" smtClean="0"/>
          </a:p>
          <a:p>
            <a:r>
              <a:rPr lang="en-US" baseline="0" dirty="0" smtClean="0"/>
              <a:t>One of the big discussions in research right now is if polluted air masses intensify Deep Convective rain events by delaying the rain until a higher critical mass, but this of course competes with the stabilizing/destabilizing semi-direct effect.</a:t>
            </a:r>
            <a:endParaRPr lang="en-US" dirty="0"/>
          </a:p>
        </p:txBody>
      </p:sp>
      <p:sp>
        <p:nvSpPr>
          <p:cNvPr id="4" name="Slide Number Placeholder 3"/>
          <p:cNvSpPr>
            <a:spLocks noGrp="1"/>
          </p:cNvSpPr>
          <p:nvPr>
            <p:ph type="sldNum" sz="quarter" idx="10"/>
          </p:nvPr>
        </p:nvSpPr>
        <p:spPr/>
        <p:txBody>
          <a:bodyPr/>
          <a:lstStyle/>
          <a:p>
            <a:fld id="{992C6279-D21A-1643-BAD0-3F1457AD2D8D}" type="slidenum">
              <a:rPr lang="en-US" smtClean="0"/>
              <a:t>5</a:t>
            </a:fld>
            <a:endParaRPr lang="en-US"/>
          </a:p>
        </p:txBody>
      </p:sp>
    </p:spTree>
    <p:extLst>
      <p:ext uri="{BB962C8B-B14F-4D97-AF65-F5344CB8AC3E}">
        <p14:creationId xmlns:p14="http://schemas.microsoft.com/office/powerpoint/2010/main" val="134371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first two boxes show</a:t>
            </a:r>
            <a:r>
              <a:rPr lang="en-US" sz="1200" kern="1200" baseline="0" dirty="0" smtClean="0">
                <a:solidFill>
                  <a:schemeClr val="tx1"/>
                </a:solidFill>
                <a:effectLst/>
                <a:latin typeface="+mn-lt"/>
                <a:ea typeface="+mn-ea"/>
                <a:cs typeface="+mn-cs"/>
              </a:rPr>
              <a:t> the estimated forcing due to each of these mechanisms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BC on snow/ice is also shown.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These are generally positive, which gives the positive total, but the forcing from the semi-direct and albedo effects is negative and large error bars are common across the board.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Compare the total forcing of BC to CO2, and you can see why it’s important.  Then compare their error bars and the goal of my research becomes apparent.  We need to understand this mechanism better in order to make any policy decisions.  If we can do something about BC with policy, the effects would be felt within a week of changes in human activity, whereas CO2 has a lifetime of 100 years or more.</a:t>
            </a:r>
          </a:p>
        </p:txBody>
      </p:sp>
      <p:sp>
        <p:nvSpPr>
          <p:cNvPr id="4" name="Slide Number Placeholder 3"/>
          <p:cNvSpPr>
            <a:spLocks noGrp="1"/>
          </p:cNvSpPr>
          <p:nvPr>
            <p:ph type="sldNum" sz="quarter" idx="10"/>
          </p:nvPr>
        </p:nvSpPr>
        <p:spPr/>
        <p:txBody>
          <a:bodyPr/>
          <a:lstStyle/>
          <a:p>
            <a:fld id="{49260792-F1C3-2143-9A06-EF48080A12A5}" type="slidenum">
              <a:rPr lang="en-US" smtClean="0"/>
              <a:t>6</a:t>
            </a:fld>
            <a:endParaRPr lang="en-US"/>
          </a:p>
        </p:txBody>
      </p:sp>
    </p:spTree>
    <p:extLst>
      <p:ext uri="{BB962C8B-B14F-4D97-AF65-F5344CB8AC3E}">
        <p14:creationId xmlns:p14="http://schemas.microsoft.com/office/powerpoint/2010/main" val="210244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largest source of uncertainty in global radiative forcing estimates are</a:t>
            </a:r>
            <a:r>
              <a:rPr lang="en-US" baseline="0" dirty="0" smtClean="0"/>
              <a:t> unknowns in the spatial and temporal distribution of BC. These are the annual average and standard deviation of 17 models from the </a:t>
            </a:r>
            <a:r>
              <a:rPr lang="en-US" baseline="0" dirty="0" err="1" smtClean="0"/>
              <a:t>AeroCom</a:t>
            </a:r>
            <a:r>
              <a:rPr lang="en-US" baseline="0" dirty="0" smtClean="0"/>
              <a:t> Intercomparison project. The average and error are on the same scale, indicating the distribution is not well-understood.    The picture is worse for seasonal and monthly concentration predictions.</a:t>
            </a:r>
          </a:p>
          <a:p>
            <a:endParaRPr lang="en-US" baseline="0" dirty="0" smtClean="0"/>
          </a:p>
          <a:p>
            <a:r>
              <a:rPr lang="en-US" baseline="0" dirty="0" smtClean="0"/>
              <a:t>This is disconcerting but also gives a route to improving radiative estimates.…What are the sources of uncertainty in concentration??? –next slide</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7</a:t>
            </a:fld>
            <a:endParaRPr lang="en-US"/>
          </a:p>
        </p:txBody>
      </p:sp>
    </p:spTree>
    <p:extLst>
      <p:ext uri="{BB962C8B-B14F-4D97-AF65-F5344CB8AC3E}">
        <p14:creationId xmlns:p14="http://schemas.microsoft.com/office/powerpoint/2010/main" val="3684173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Being the source of BC and plagued by high uncertainty, emissions are the largest source of error.  </a:t>
            </a:r>
          </a:p>
          <a:p>
            <a:endParaRPr lang="en-US" baseline="0" dirty="0" smtClean="0"/>
          </a:p>
          <a:p>
            <a:r>
              <a:rPr lang="en-US" baseline="0" dirty="0" smtClean="0"/>
              <a:t>The global emissions for ANTHRO and BIOMASS emissions vary by an order of magnitude.  the mean estimates are 4770 and 2760 each, with 8% and 45% accounted for by pre-industrial emissions.  This 92% of ANTHRO and 55% of BB are linked to human activities.  The errors are worse on regional and local scales.</a:t>
            </a:r>
          </a:p>
          <a:p>
            <a:endParaRPr lang="en-US" baseline="0" dirty="0" smtClean="0"/>
          </a:p>
          <a:p>
            <a:r>
              <a:rPr lang="en-US" baseline="0" dirty="0" smtClean="0"/>
              <a:t>The vertical distribution of Black Carbon is important to determining the effective forcing of the semi-direct effect.  PBL and Convective mixing are the primary mechanisms here, and additionally plume rise for hot fires.</a:t>
            </a:r>
          </a:p>
          <a:p>
            <a:endParaRPr lang="en-US" baseline="0" dirty="0" smtClean="0"/>
          </a:p>
          <a:p>
            <a:r>
              <a:rPr lang="en-US" baseline="0" dirty="0" smtClean="0"/>
              <a:t>Losses need to be accounted for appropriately so that BC does not build up in the model.</a:t>
            </a:r>
          </a:p>
          <a:p>
            <a:endParaRPr lang="en-US" baseline="0" dirty="0" smtClean="0"/>
          </a:p>
          <a:p>
            <a:r>
              <a:rPr lang="en-US" baseline="0" dirty="0" smtClean="0"/>
              <a:t>For now, I will analyze BC sources since they are not well constrained by physics, and show the most promise for immediate improvement.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8</a:t>
            </a:fld>
            <a:endParaRPr lang="en-US"/>
          </a:p>
        </p:txBody>
      </p:sp>
    </p:spTree>
    <p:extLst>
      <p:ext uri="{BB962C8B-B14F-4D97-AF65-F5344CB8AC3E}">
        <p14:creationId xmlns:p14="http://schemas.microsoft.com/office/powerpoint/2010/main" val="2542815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Non-exact</a:t>
            </a:r>
            <a:r>
              <a:rPr lang="en-US" baseline="0" dirty="0" smtClean="0"/>
              <a:t> – the accuracy of finite difference derivatives is dependent on the perturbation size</a:t>
            </a:r>
          </a:p>
          <a:p>
            <a:r>
              <a:rPr lang="en-US" dirty="0" smtClean="0"/>
              <a:t>Non-specific – often turn all emissions on/off</a:t>
            </a:r>
            <a:r>
              <a:rPr lang="en-US" baseline="0" dirty="0" smtClean="0"/>
              <a:t> or double/triple all ANTHRO, or all BB</a:t>
            </a:r>
          </a:p>
          <a:p>
            <a:r>
              <a:rPr lang="en-US" baseline="0" dirty="0" smtClean="0"/>
              <a:t>Expensive – many model runs to see entire envelope of sensitivities</a:t>
            </a:r>
            <a:endParaRPr lang="en-US" dirty="0"/>
          </a:p>
        </p:txBody>
      </p:sp>
      <p:sp>
        <p:nvSpPr>
          <p:cNvPr id="4" name="Slide Number Placeholder 3"/>
          <p:cNvSpPr>
            <a:spLocks noGrp="1"/>
          </p:cNvSpPr>
          <p:nvPr>
            <p:ph type="sldNum" sz="quarter" idx="10"/>
          </p:nvPr>
        </p:nvSpPr>
        <p:spPr/>
        <p:txBody>
          <a:bodyPr/>
          <a:lstStyle/>
          <a:p>
            <a:fld id="{49260792-F1C3-2143-9A06-EF48080A12A5}" type="slidenum">
              <a:rPr lang="en-US" smtClean="0"/>
              <a:t>9</a:t>
            </a:fld>
            <a:endParaRPr lang="en-US"/>
          </a:p>
        </p:txBody>
      </p:sp>
    </p:spTree>
    <p:extLst>
      <p:ext uri="{BB962C8B-B14F-4D97-AF65-F5344CB8AC3E}">
        <p14:creationId xmlns:p14="http://schemas.microsoft.com/office/powerpoint/2010/main" val="213338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D1F486-6CDA-7E44-8E2C-11147E330417}" type="datetime1">
              <a:rPr lang="en-US" smtClean="0"/>
              <a:t>8/21/13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2379492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C474F1-127C-0B47-B59F-10CAA935493F}" type="datetime1">
              <a:rPr lang="en-US" smtClean="0"/>
              <a:t>8/21/13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331614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DE61C5-8400-6649-B4FA-CC1DE1AC26C1}" type="datetime1">
              <a:rPr lang="en-US" smtClean="0"/>
              <a:t>8/21/13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2731289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A6B690-59CC-CA4F-85D4-3B29A01F1617}" type="datetime1">
              <a:rPr lang="en-US" smtClean="0"/>
              <a:t>8/21/13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1230644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444803-C41E-2E42-B98F-A6B4E1E835B1}" type="datetime1">
              <a:rPr lang="en-US" smtClean="0"/>
              <a:t>8/21/13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318025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4E386DF-74EC-0E4F-8D83-0577B6DCAA8C}" type="datetime1">
              <a:rPr lang="en-US" smtClean="0"/>
              <a:t>8/21/13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275998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4DB7F0-06E8-8A43-B80F-E2EE08E1C54A}" type="datetime1">
              <a:rPr lang="en-US" smtClean="0"/>
              <a:t>8/21/13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984414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B091D8-1827-A340-AD23-6CDB0045A398}" type="datetime1">
              <a:rPr lang="en-US" smtClean="0"/>
              <a:t>8/21/13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1242136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02261-E2E5-624C-8926-D5A8C61A4469}" type="datetime1">
              <a:rPr lang="en-US" smtClean="0"/>
              <a:t>8/21/13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152837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C0E951-F3E7-EE43-82E6-E4A91447131A}" type="datetime1">
              <a:rPr lang="en-US" smtClean="0"/>
              <a:t>8/21/13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766413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46080A-182C-F742-9725-3145F217AE1B}" type="datetime1">
              <a:rPr lang="en-US" smtClean="0"/>
              <a:t>8/21/13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26D33-D7FB-134A-9555-D3312AC8D47C}" type="slidenum">
              <a:rPr lang="en-US" smtClean="0"/>
              <a:t>‹#›</a:t>
            </a:fld>
            <a:endParaRPr lang="en-US"/>
          </a:p>
        </p:txBody>
      </p:sp>
    </p:spTree>
    <p:extLst>
      <p:ext uri="{BB962C8B-B14F-4D97-AF65-F5344CB8AC3E}">
        <p14:creationId xmlns:p14="http://schemas.microsoft.com/office/powerpoint/2010/main" val="1538304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7BD14B-2DF1-6546-A464-BFB616163285}" type="datetime1">
              <a:rPr lang="en-US" smtClean="0"/>
              <a:t>8/21/13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26D33-D7FB-134A-9555-D3312AC8D47C}" type="slidenum">
              <a:rPr lang="en-US" smtClean="0"/>
              <a:t>‹#›</a:t>
            </a:fld>
            <a:endParaRPr lang="en-US"/>
          </a:p>
        </p:txBody>
      </p:sp>
    </p:spTree>
    <p:extLst>
      <p:ext uri="{BB962C8B-B14F-4D97-AF65-F5344CB8AC3E}">
        <p14:creationId xmlns:p14="http://schemas.microsoft.com/office/powerpoint/2010/main" val="4006221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bin"/><Relationship Id="rId5" Type="http://schemas.openxmlformats.org/officeDocument/2006/relationships/image" Target="../media/image30.emf"/><Relationship Id="rId6" Type="http://schemas.openxmlformats.org/officeDocument/2006/relationships/oleObject" Target="../embeddings/oleObject2.bin"/><Relationship Id="rId7" Type="http://schemas.openxmlformats.org/officeDocument/2006/relationships/image" Target="../media/image3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4" Type="http://schemas.microsoft.com/office/2007/relationships/hdphoto" Target="../media/hdphoto3.wdp"/><Relationship Id="rId5" Type="http://schemas.openxmlformats.org/officeDocument/2006/relationships/image" Target="../media/image26.png"/><Relationship Id="rId6" Type="http://schemas.openxmlformats.org/officeDocument/2006/relationships/image" Target="../media/image27.png"/><Relationship Id="rId7"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4" Type="http://schemas.microsoft.com/office/2007/relationships/hdphoto" Target="../media/hdphoto3.wdp"/><Relationship Id="rId5" Type="http://schemas.openxmlformats.org/officeDocument/2006/relationships/image" Target="../media/image26.png"/><Relationship Id="rId6" Type="http://schemas.openxmlformats.org/officeDocument/2006/relationships/image" Target="../media/image27.png"/><Relationship Id="rId7" Type="http://schemas.microsoft.com/office/2007/relationships/hdphoto" Target="../media/hdphoto2.wdp"/><Relationship Id="rId8" Type="http://schemas.openxmlformats.org/officeDocument/2006/relationships/image" Target="../media/image47.png"/><Relationship Id="rId9" Type="http://schemas.microsoft.com/office/2007/relationships/hdphoto" Target="../media/hdphoto4.wdp"/><Relationship Id="rId10" Type="http://schemas.openxmlformats.org/officeDocument/2006/relationships/image" Target="../media/image48.png"/><Relationship Id="rId11"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3.bin"/><Relationship Id="rId5" Type="http://schemas.openxmlformats.org/officeDocument/2006/relationships/image" Target="../media/image49.emf"/><Relationship Id="rId6" Type="http://schemas.openxmlformats.org/officeDocument/2006/relationships/oleObject" Target="../embeddings/oleObject4.bin"/><Relationship Id="rId7" Type="http://schemas.openxmlformats.org/officeDocument/2006/relationships/image" Target="../media/image5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1" Type="http://schemas.microsoft.com/office/2007/relationships/hdphoto" Target="../media/hdphoto5.wdp"/><Relationship Id="rId12"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6.jpeg"/><Relationship Id="rId4" Type="http://schemas.microsoft.com/office/2007/relationships/hdphoto" Target="../media/hdphoto3.wdp"/><Relationship Id="rId5" Type="http://schemas.openxmlformats.org/officeDocument/2006/relationships/image" Target="../media/image26.png"/><Relationship Id="rId6" Type="http://schemas.openxmlformats.org/officeDocument/2006/relationships/image" Target="../media/image27.png"/><Relationship Id="rId7" Type="http://schemas.microsoft.com/office/2007/relationships/hdphoto" Target="../media/hdphoto2.wdp"/><Relationship Id="rId8" Type="http://schemas.openxmlformats.org/officeDocument/2006/relationships/image" Target="../media/image47.png"/><Relationship Id="rId9" Type="http://schemas.microsoft.com/office/2007/relationships/hdphoto" Target="../media/hdphoto4.wdp"/><Relationship Id="rId10"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080624_modis_truecolor_google.jpg"/>
          <p:cNvPicPr>
            <a:picLocks noChangeAspect="1"/>
          </p:cNvPicPr>
          <p:nvPr/>
        </p:nvPicPr>
        <p:blipFill rotWithShape="1">
          <a:blip r:embed="rId3">
            <a:extLst>
              <a:ext uri="{28A0092B-C50C-407E-A947-70E740481C1C}">
                <a14:useLocalDpi xmlns:a14="http://schemas.microsoft.com/office/drawing/2010/main" val="0"/>
              </a:ext>
            </a:extLst>
          </a:blip>
          <a:srcRect t="3680" b="-160"/>
          <a:stretch/>
        </p:blipFill>
        <p:spPr>
          <a:xfrm>
            <a:off x="0" y="88900"/>
            <a:ext cx="9144000" cy="6682334"/>
          </a:xfrm>
          <a:prstGeom prst="rect">
            <a:avLst/>
          </a:prstGeom>
        </p:spPr>
      </p:pic>
      <p:sp>
        <p:nvSpPr>
          <p:cNvPr id="7" name="Rectangle 6"/>
          <p:cNvSpPr/>
          <p:nvPr/>
        </p:nvSpPr>
        <p:spPr>
          <a:xfrm>
            <a:off x="0" y="5199155"/>
            <a:ext cx="9144000" cy="1658845"/>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1749425"/>
            <a:ext cx="7772400" cy="1470025"/>
          </a:xfrm>
        </p:spPr>
        <p:txBody>
          <a:bodyPr>
            <a:noAutofit/>
            <a:scene3d>
              <a:camera prst="orthographicFront"/>
              <a:lightRig rig="soft" dir="tl">
                <a:rot lat="0" lon="0" rev="0"/>
              </a:lightRig>
            </a:scene3d>
            <a:sp3d contourW="25400" prstMaterial="matte">
              <a:bevelT w="6350" h="49530" prst="artDeco"/>
              <a:bevelB w="0" h="0"/>
              <a:contourClr>
                <a:schemeClr val="accent2">
                  <a:tint val="20000"/>
                </a:schemeClr>
              </a:contourClr>
            </a:sp3d>
          </a:bodyPr>
          <a:lstStyle/>
          <a:p>
            <a:r>
              <a:rPr lang="en-US" sz="3600" dirty="0" smtClean="0"/>
              <a:t>Adjoint sensitivity in an online weather forecast model: Developing the Adjoint of Black Carbon in WRFPLUS</a:t>
            </a:r>
            <a:endParaRPr lang="en-US" sz="3600" b="1" spc="50" dirty="0">
              <a:ln w="11430"/>
              <a:solidFill>
                <a:srgbClr val="000000"/>
              </a:solidFill>
              <a:effectLst>
                <a:outerShdw blurRad="76200" dist="50800" dir="5400000" algn="tl" rotWithShape="0">
                  <a:srgbClr val="000000">
                    <a:alpha val="65000"/>
                  </a:srgbClr>
                </a:outerShdw>
              </a:effectLst>
            </a:endParaRPr>
          </a:p>
        </p:txBody>
      </p:sp>
      <p:sp>
        <p:nvSpPr>
          <p:cNvPr id="3" name="Subtitle 2"/>
          <p:cNvSpPr>
            <a:spLocks noGrp="1"/>
          </p:cNvSpPr>
          <p:nvPr>
            <p:ph type="subTitle" idx="1"/>
          </p:nvPr>
        </p:nvSpPr>
        <p:spPr>
          <a:xfrm>
            <a:off x="1371600" y="3676383"/>
            <a:ext cx="6400800" cy="1752600"/>
          </a:xfrm>
        </p:spPr>
        <p:txBody>
          <a:bodyPr>
            <a:normAutofit/>
          </a:bodyPr>
          <a:lstStyle/>
          <a:p>
            <a:r>
              <a:rPr lang="en-US" b="1" dirty="0" smtClean="0">
                <a:solidFill>
                  <a:srgbClr val="000000"/>
                </a:solidFill>
              </a:rPr>
              <a:t>August 20, 2013</a:t>
            </a:r>
          </a:p>
        </p:txBody>
      </p:sp>
      <p:sp>
        <p:nvSpPr>
          <p:cNvPr id="4" name="Slide Number Placeholder 3"/>
          <p:cNvSpPr>
            <a:spLocks noGrp="1"/>
          </p:cNvSpPr>
          <p:nvPr>
            <p:ph type="sldNum" sz="quarter" idx="12"/>
          </p:nvPr>
        </p:nvSpPr>
        <p:spPr/>
        <p:txBody>
          <a:bodyPr/>
          <a:lstStyle/>
          <a:p>
            <a:fld id="{F3A26D33-D7FB-134A-9555-D3312AC8D47C}" type="slidenum">
              <a:rPr lang="en-US" smtClean="0"/>
              <a:t>1</a:t>
            </a:fld>
            <a:endParaRPr lang="en-US"/>
          </a:p>
        </p:txBody>
      </p:sp>
      <p:sp>
        <p:nvSpPr>
          <p:cNvPr id="5" name="Rectangle 4"/>
          <p:cNvSpPr/>
          <p:nvPr/>
        </p:nvSpPr>
        <p:spPr>
          <a:xfrm>
            <a:off x="0" y="5199155"/>
            <a:ext cx="9144000" cy="1384995"/>
          </a:xfrm>
          <a:prstGeom prst="rect">
            <a:avLst/>
          </a:prstGeom>
          <a:solidFill>
            <a:schemeClr val="tx1"/>
          </a:solidFill>
        </p:spPr>
        <p:txBody>
          <a:bodyPr wrap="square">
            <a:spAutoFit/>
          </a:bodyPr>
          <a:lstStyle/>
          <a:p>
            <a:r>
              <a:rPr lang="en-US" sz="2400" b="1" dirty="0">
                <a:solidFill>
                  <a:schemeClr val="bg1"/>
                </a:solidFill>
              </a:rPr>
              <a:t>Jonathan </a:t>
            </a:r>
            <a:r>
              <a:rPr lang="en-US" sz="2400" b="1" dirty="0" smtClean="0">
                <a:solidFill>
                  <a:schemeClr val="bg1"/>
                </a:solidFill>
              </a:rPr>
              <a:t>Guerrette 	(CU Boulder)</a:t>
            </a:r>
            <a:endParaRPr lang="en-US" sz="2400" b="1" dirty="0">
              <a:solidFill>
                <a:schemeClr val="bg1"/>
              </a:solidFill>
            </a:endParaRPr>
          </a:p>
          <a:p>
            <a:pPr>
              <a:lnSpc>
                <a:spcPct val="50000"/>
              </a:lnSpc>
            </a:pPr>
            <a:endParaRPr lang="en-US" sz="2400" b="1" dirty="0" smtClean="0">
              <a:solidFill>
                <a:schemeClr val="bg1"/>
              </a:solidFill>
            </a:endParaRPr>
          </a:p>
          <a:p>
            <a:r>
              <a:rPr lang="en-US" sz="2400" b="1" dirty="0" err="1" smtClean="0">
                <a:solidFill>
                  <a:schemeClr val="bg1"/>
                </a:solidFill>
              </a:rPr>
              <a:t>Daven</a:t>
            </a:r>
            <a:r>
              <a:rPr lang="en-US" sz="2400" b="1" dirty="0" smtClean="0">
                <a:solidFill>
                  <a:schemeClr val="bg1"/>
                </a:solidFill>
              </a:rPr>
              <a:t> </a:t>
            </a:r>
            <a:r>
              <a:rPr lang="en-US" sz="2400" b="1" dirty="0" err="1" smtClean="0">
                <a:solidFill>
                  <a:schemeClr val="bg1"/>
                </a:solidFill>
              </a:rPr>
              <a:t>Henze</a:t>
            </a:r>
            <a:r>
              <a:rPr lang="en-US" sz="2400" b="1" dirty="0" smtClean="0">
                <a:solidFill>
                  <a:schemeClr val="bg1"/>
                </a:solidFill>
              </a:rPr>
              <a:t>			(CU Boulder)</a:t>
            </a:r>
          </a:p>
          <a:p>
            <a:r>
              <a:rPr lang="en-US" sz="2400" b="1" dirty="0" smtClean="0">
                <a:solidFill>
                  <a:schemeClr val="bg1"/>
                </a:solidFill>
              </a:rPr>
              <a:t>Gregory Carmichael	(University of Iowa)</a:t>
            </a:r>
            <a:endParaRPr lang="en-US" sz="2400" b="1" dirty="0">
              <a:solidFill>
                <a:schemeClr val="bg1"/>
              </a:solidFill>
            </a:endParaRPr>
          </a:p>
        </p:txBody>
      </p:sp>
      <p:grpSp>
        <p:nvGrpSpPr>
          <p:cNvPr id="9" name="Group 8"/>
          <p:cNvGrpSpPr>
            <a:grpSpLocks noChangeAspect="1"/>
          </p:cNvGrpSpPr>
          <p:nvPr/>
        </p:nvGrpSpPr>
        <p:grpSpPr>
          <a:xfrm>
            <a:off x="5599670" y="5199155"/>
            <a:ext cx="3544330" cy="1668681"/>
            <a:chOff x="1181940" y="3273324"/>
            <a:chExt cx="6059518" cy="2852839"/>
          </a:xfrm>
        </p:grpSpPr>
        <p:pic>
          <p:nvPicPr>
            <p:cNvPr id="10" name="Picture 4" descr="C:\WINDOWS\Desktop\April Powerpoint\August\Starbloc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940" y="3273324"/>
              <a:ext cx="6059518" cy="28528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048965" y="5044038"/>
              <a:ext cx="2103816" cy="420949"/>
            </a:xfrm>
            <a:prstGeom prst="rect">
              <a:avLst/>
            </a:prstGeom>
            <a:noFill/>
          </p:spPr>
          <p:txBody>
            <a:bodyPr wrap="none" rtlCol="0">
              <a:spAutoFit/>
            </a:bodyPr>
            <a:lstStyle/>
            <a:p>
              <a:r>
                <a:rPr lang="en-US" sz="1000" dirty="0" smtClean="0"/>
                <a:t>EPA-G2010-STAR-L1</a:t>
              </a:r>
            </a:p>
          </p:txBody>
        </p:sp>
      </p:grpSp>
      <p:sp>
        <p:nvSpPr>
          <p:cNvPr id="14" name="TextBox 13"/>
          <p:cNvSpPr txBox="1"/>
          <p:nvPr/>
        </p:nvSpPr>
        <p:spPr>
          <a:xfrm>
            <a:off x="-1" y="6581660"/>
            <a:ext cx="9092131" cy="276999"/>
          </a:xfrm>
          <a:prstGeom prst="rect">
            <a:avLst/>
          </a:prstGeom>
          <a:noFill/>
        </p:spPr>
        <p:txBody>
          <a:bodyPr wrap="square" rtlCol="0">
            <a:spAutoFit/>
          </a:bodyPr>
          <a:lstStyle/>
          <a:p>
            <a:r>
              <a:rPr lang="en-US" sz="1200" dirty="0" smtClean="0">
                <a:solidFill>
                  <a:schemeClr val="bg1"/>
                </a:solidFill>
              </a:rPr>
              <a:t>Image: MODIS true color image on June 24, 2008 (</a:t>
            </a:r>
            <a:r>
              <a:rPr lang="en-US" sz="1200" dirty="0">
                <a:solidFill>
                  <a:schemeClr val="bg1"/>
                </a:solidFill>
              </a:rPr>
              <a:t>http://</a:t>
            </a:r>
            <a:r>
              <a:rPr lang="en-US" sz="1200" dirty="0" err="1">
                <a:solidFill>
                  <a:schemeClr val="bg1"/>
                </a:solidFill>
              </a:rPr>
              <a:t>cimss.ssec.wisc.edu</a:t>
            </a:r>
            <a:r>
              <a:rPr lang="en-US" sz="1200" dirty="0" smtClean="0">
                <a:solidFill>
                  <a:schemeClr val="bg1"/>
                </a:solidFill>
              </a:rPr>
              <a:t>/)</a:t>
            </a:r>
            <a:endParaRPr lang="en-US" sz="1200" dirty="0">
              <a:solidFill>
                <a:schemeClr val="bg1"/>
              </a:solidFill>
            </a:endParaRPr>
          </a:p>
        </p:txBody>
      </p:sp>
      <p:sp>
        <p:nvSpPr>
          <p:cNvPr id="15" name="Rectangle 14"/>
          <p:cNvSpPr/>
          <p:nvPr/>
        </p:nvSpPr>
        <p:spPr>
          <a:xfrm>
            <a:off x="-1" y="-3668"/>
            <a:ext cx="9144000" cy="32622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413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vs. Online Meteorology</a:t>
            </a:r>
            <a:endParaRPr lang="en-US" dirty="0"/>
          </a:p>
        </p:txBody>
      </p:sp>
      <p:sp>
        <p:nvSpPr>
          <p:cNvPr id="3" name="Content Placeholder 2"/>
          <p:cNvSpPr>
            <a:spLocks noGrp="1"/>
          </p:cNvSpPr>
          <p:nvPr>
            <p:ph idx="1"/>
          </p:nvPr>
        </p:nvSpPr>
        <p:spPr/>
        <p:txBody>
          <a:bodyPr>
            <a:normAutofit lnSpcReduction="10000"/>
          </a:bodyPr>
          <a:lstStyle/>
          <a:p>
            <a:r>
              <a:rPr lang="en-US" dirty="0" smtClean="0"/>
              <a:t>Chemical Transport Model (CTM)</a:t>
            </a:r>
          </a:p>
          <a:p>
            <a:pPr lvl="1"/>
            <a:r>
              <a:rPr lang="en-US" dirty="0" smtClean="0"/>
              <a:t>Offline </a:t>
            </a:r>
            <a:r>
              <a:rPr lang="en-US" dirty="0"/>
              <a:t>physics state variables </a:t>
            </a:r>
            <a:r>
              <a:rPr lang="en-US" dirty="0" smtClean="0"/>
              <a:t>from reanalysis data</a:t>
            </a:r>
          </a:p>
          <a:p>
            <a:pPr lvl="1"/>
            <a:r>
              <a:rPr lang="en-US" dirty="0" err="1" smtClean="0"/>
              <a:t>dt</a:t>
            </a:r>
            <a:r>
              <a:rPr lang="en-US" dirty="0" smtClean="0"/>
              <a:t> = 1-6 </a:t>
            </a:r>
            <a:r>
              <a:rPr lang="en-US" dirty="0" err="1" smtClean="0"/>
              <a:t>hr</a:t>
            </a:r>
            <a:r>
              <a:rPr lang="en-US" dirty="0" smtClean="0"/>
              <a:t>, with interpolation</a:t>
            </a:r>
          </a:p>
          <a:p>
            <a:pPr lvl="1"/>
            <a:r>
              <a:rPr lang="en-US" dirty="0" smtClean="0"/>
              <a:t>Direct radiative forcing only</a:t>
            </a:r>
          </a:p>
          <a:p>
            <a:r>
              <a:rPr lang="en-US" b="1" dirty="0" smtClean="0"/>
              <a:t>MET-</a:t>
            </a:r>
            <a:r>
              <a:rPr lang="en-US" b="1" dirty="0" err="1" smtClean="0"/>
              <a:t>Chem</a:t>
            </a:r>
            <a:r>
              <a:rPr lang="en-US" b="1" dirty="0" smtClean="0"/>
              <a:t> model </a:t>
            </a:r>
          </a:p>
          <a:p>
            <a:pPr lvl="1"/>
            <a:r>
              <a:rPr lang="en-US" b="1" dirty="0" smtClean="0"/>
              <a:t>Online dynamics solved every time step</a:t>
            </a:r>
          </a:p>
          <a:p>
            <a:pPr lvl="1"/>
            <a:r>
              <a:rPr lang="en-US" b="1" dirty="0" smtClean="0"/>
              <a:t>Feedbacks between BC absorption and meteorology</a:t>
            </a:r>
          </a:p>
          <a:p>
            <a:pPr lvl="1"/>
            <a:r>
              <a:rPr lang="en-US" b="1" dirty="0" smtClean="0"/>
              <a:t>Direct and cloud radiative forcing</a:t>
            </a:r>
          </a:p>
          <a:p>
            <a:pPr lvl="1"/>
            <a:endParaRPr lang="en-US" dirty="0"/>
          </a:p>
        </p:txBody>
      </p:sp>
      <p:sp>
        <p:nvSpPr>
          <p:cNvPr id="4" name="Slide Number Placeholder 3"/>
          <p:cNvSpPr>
            <a:spLocks noGrp="1"/>
          </p:cNvSpPr>
          <p:nvPr>
            <p:ph type="sldNum" sz="quarter" idx="12"/>
          </p:nvPr>
        </p:nvSpPr>
        <p:spPr/>
        <p:txBody>
          <a:bodyPr/>
          <a:lstStyle/>
          <a:p>
            <a:fld id="{F3A26D33-D7FB-134A-9555-D3312AC8D47C}" type="slidenum">
              <a:rPr lang="en-US" smtClean="0"/>
              <a:t>10</a:t>
            </a:fld>
            <a:endParaRPr lang="en-US"/>
          </a:p>
        </p:txBody>
      </p:sp>
    </p:spTree>
    <p:extLst>
      <p:ext uri="{BB962C8B-B14F-4D97-AF65-F5344CB8AC3E}">
        <p14:creationId xmlns:p14="http://schemas.microsoft.com/office/powerpoint/2010/main" val="32753626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Previous CTM Adjoint Studies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“Adjoint inverse modeling of BC during the  Asian Pacific Regional </a:t>
            </a:r>
            <a:r>
              <a:rPr lang="en-US" dirty="0"/>
              <a:t>A</a:t>
            </a:r>
            <a:r>
              <a:rPr lang="en-US" dirty="0" smtClean="0"/>
              <a:t>erosol </a:t>
            </a:r>
            <a:r>
              <a:rPr lang="en-US" dirty="0"/>
              <a:t>C</a:t>
            </a:r>
            <a:r>
              <a:rPr lang="en-US" dirty="0" smtClean="0"/>
              <a:t>haracterization </a:t>
            </a:r>
            <a:r>
              <a:rPr lang="en-US" dirty="0"/>
              <a:t>E</a:t>
            </a:r>
            <a:r>
              <a:rPr lang="en-US" dirty="0" smtClean="0"/>
              <a:t>xperiment” </a:t>
            </a:r>
          </a:p>
          <a:p>
            <a:pPr lvl="1"/>
            <a:r>
              <a:rPr lang="en-US" dirty="0" err="1" smtClean="0"/>
              <a:t>Hakami</a:t>
            </a:r>
            <a:r>
              <a:rPr lang="en-US" dirty="0" smtClean="0"/>
              <a:t> et al. (2005)</a:t>
            </a:r>
          </a:p>
          <a:p>
            <a:pPr lvl="1"/>
            <a:r>
              <a:rPr lang="en-US" dirty="0" smtClean="0"/>
              <a:t>Recovered </a:t>
            </a:r>
            <a:r>
              <a:rPr lang="en-US" dirty="0"/>
              <a:t>spatially resolved anthropogenic and biomass-burning emissions </a:t>
            </a:r>
            <a:r>
              <a:rPr lang="en-US" dirty="0" smtClean="0"/>
              <a:t>using 4DVar Data Assimilation</a:t>
            </a:r>
          </a:p>
          <a:p>
            <a:endParaRPr lang="en-US" dirty="0" smtClean="0"/>
          </a:p>
          <a:p>
            <a:r>
              <a:rPr lang="en-US" dirty="0" smtClean="0"/>
              <a:t>“Origin and radiative forcing of black carbon transported to the Himalayas and Tibetan Plateau”</a:t>
            </a:r>
          </a:p>
          <a:p>
            <a:pPr lvl="1"/>
            <a:r>
              <a:rPr lang="en-US" dirty="0" err="1" smtClean="0"/>
              <a:t>Kopacz</a:t>
            </a:r>
            <a:r>
              <a:rPr lang="en-US" dirty="0" smtClean="0"/>
              <a:t> et al. (2010)</a:t>
            </a:r>
          </a:p>
        </p:txBody>
      </p:sp>
      <p:sp>
        <p:nvSpPr>
          <p:cNvPr id="4" name="Slide Number Placeholder 3"/>
          <p:cNvSpPr>
            <a:spLocks noGrp="1"/>
          </p:cNvSpPr>
          <p:nvPr>
            <p:ph type="sldNum" sz="quarter" idx="12"/>
          </p:nvPr>
        </p:nvSpPr>
        <p:spPr/>
        <p:txBody>
          <a:bodyPr/>
          <a:lstStyle/>
          <a:p>
            <a:fld id="{F3A26D33-D7FB-134A-9555-D3312AC8D47C}" type="slidenum">
              <a:rPr lang="en-US" smtClean="0"/>
              <a:t>11</a:t>
            </a:fld>
            <a:endParaRPr lang="en-US"/>
          </a:p>
        </p:txBody>
      </p:sp>
    </p:spTree>
    <p:extLst>
      <p:ext uri="{BB962C8B-B14F-4D97-AF65-F5344CB8AC3E}">
        <p14:creationId xmlns:p14="http://schemas.microsoft.com/office/powerpoint/2010/main" val="41902112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WRF Model Capabilities</a:t>
            </a:r>
            <a:endParaRPr lang="en-US" dirty="0"/>
          </a:p>
        </p:txBody>
      </p:sp>
      <p:grpSp>
        <p:nvGrpSpPr>
          <p:cNvPr id="12" name="Group 11"/>
          <p:cNvGrpSpPr/>
          <p:nvPr/>
        </p:nvGrpSpPr>
        <p:grpSpPr>
          <a:xfrm>
            <a:off x="320738" y="1276530"/>
            <a:ext cx="3848755" cy="2358761"/>
            <a:chOff x="898043" y="1962636"/>
            <a:chExt cx="3848755" cy="2358761"/>
          </a:xfrm>
        </p:grpSpPr>
        <p:sp>
          <p:nvSpPr>
            <p:cNvPr id="9" name="Oval 8"/>
            <p:cNvSpPr/>
            <p:nvPr/>
          </p:nvSpPr>
          <p:spPr>
            <a:xfrm>
              <a:off x="898043" y="1962636"/>
              <a:ext cx="3848755" cy="2358761"/>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16137" y="2257673"/>
              <a:ext cx="3348419" cy="1754327"/>
            </a:xfrm>
            <a:prstGeom prst="rect">
              <a:avLst/>
            </a:prstGeom>
            <a:noFill/>
          </p:spPr>
          <p:txBody>
            <a:bodyPr wrap="square" rtlCol="0">
              <a:spAutoFit/>
            </a:bodyPr>
            <a:lstStyle/>
            <a:p>
              <a:pPr algn="ctr"/>
              <a:r>
                <a:rPr lang="en-US" b="1" dirty="0" smtClean="0"/>
                <a:t>WRF Meteorology</a:t>
              </a:r>
              <a:r>
                <a:rPr lang="en-US" dirty="0" smtClean="0"/>
                <a:t>: </a:t>
              </a:r>
            </a:p>
            <a:p>
              <a:pPr algn="ctr"/>
              <a:r>
                <a:rPr lang="en-US" dirty="0" smtClean="0"/>
                <a:t>Non-hydrostatic moist dynamics, diffusion, </a:t>
              </a:r>
              <a:r>
                <a:rPr lang="en-US" dirty="0" err="1" smtClean="0"/>
                <a:t>subgrid</a:t>
              </a:r>
              <a:r>
                <a:rPr lang="en-US" dirty="0" smtClean="0"/>
                <a:t> parameterizations for PBL, Cumulus Convection, Microphysics, Radiation</a:t>
              </a:r>
            </a:p>
          </p:txBody>
        </p:sp>
      </p:grpSp>
      <p:grpSp>
        <p:nvGrpSpPr>
          <p:cNvPr id="15" name="Group 14"/>
          <p:cNvGrpSpPr/>
          <p:nvPr/>
        </p:nvGrpSpPr>
        <p:grpSpPr>
          <a:xfrm>
            <a:off x="5091636" y="1276530"/>
            <a:ext cx="3848755" cy="2358761"/>
            <a:chOff x="5078807" y="1805639"/>
            <a:chExt cx="3848755" cy="2358761"/>
          </a:xfrm>
        </p:grpSpPr>
        <p:sp>
          <p:nvSpPr>
            <p:cNvPr id="14" name="Oval 13"/>
            <p:cNvSpPr/>
            <p:nvPr/>
          </p:nvSpPr>
          <p:spPr>
            <a:xfrm>
              <a:off x="5078807" y="1805639"/>
              <a:ext cx="3848755" cy="2358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200609" y="2221566"/>
              <a:ext cx="3595120" cy="1754327"/>
            </a:xfrm>
            <a:prstGeom prst="rect">
              <a:avLst/>
            </a:prstGeom>
            <a:noFill/>
          </p:spPr>
          <p:txBody>
            <a:bodyPr wrap="square" rtlCol="0">
              <a:spAutoFit/>
            </a:bodyPr>
            <a:lstStyle/>
            <a:p>
              <a:pPr algn="ctr"/>
              <a:r>
                <a:rPr lang="en-US" b="1" dirty="0" smtClean="0"/>
                <a:t>WRF-Chemistry: </a:t>
              </a:r>
              <a:r>
                <a:rPr lang="en-US" dirty="0" smtClean="0"/>
                <a:t>Advection, emission, fire plume rise, 1</a:t>
              </a:r>
              <a:r>
                <a:rPr lang="en-US" baseline="30000" dirty="0" smtClean="0"/>
                <a:t>st</a:t>
              </a:r>
              <a:r>
                <a:rPr lang="en-US" dirty="0" smtClean="0"/>
                <a:t>-order decay, dry/wet deposition losses, PBL and convective transport of Black Carbon and other chemical compounds</a:t>
              </a:r>
            </a:p>
          </p:txBody>
        </p:sp>
      </p:grpSp>
      <p:grpSp>
        <p:nvGrpSpPr>
          <p:cNvPr id="13" name="Group 12"/>
          <p:cNvGrpSpPr/>
          <p:nvPr/>
        </p:nvGrpSpPr>
        <p:grpSpPr>
          <a:xfrm>
            <a:off x="320738" y="4180570"/>
            <a:ext cx="3848755" cy="2358761"/>
            <a:chOff x="898043" y="4012000"/>
            <a:chExt cx="3848755" cy="2358761"/>
          </a:xfrm>
        </p:grpSpPr>
        <p:sp>
          <p:nvSpPr>
            <p:cNvPr id="10" name="Oval 9"/>
            <p:cNvSpPr/>
            <p:nvPr/>
          </p:nvSpPr>
          <p:spPr>
            <a:xfrm>
              <a:off x="898043" y="4012000"/>
              <a:ext cx="3848755" cy="2358761"/>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116137" y="4616434"/>
              <a:ext cx="3348419" cy="1200329"/>
            </a:xfrm>
            <a:prstGeom prst="rect">
              <a:avLst/>
            </a:prstGeom>
            <a:noFill/>
          </p:spPr>
          <p:txBody>
            <a:bodyPr wrap="square" rtlCol="0">
              <a:spAutoFit/>
            </a:bodyPr>
            <a:lstStyle/>
            <a:p>
              <a:pPr algn="ctr"/>
              <a:r>
                <a:rPr lang="en-US" b="1" dirty="0" smtClean="0"/>
                <a:t>WRFPLUS</a:t>
              </a:r>
              <a:r>
                <a:rPr lang="en-US" dirty="0" smtClean="0"/>
                <a:t>: Adjoint and Tangent </a:t>
              </a:r>
              <a:r>
                <a:rPr lang="en-US" dirty="0"/>
                <a:t>L</a:t>
              </a:r>
              <a:r>
                <a:rPr lang="en-US" dirty="0" smtClean="0"/>
                <a:t>inear models for dynamics, diffusion, and select parameterizations</a:t>
              </a:r>
            </a:p>
          </p:txBody>
        </p:sp>
      </p:grpSp>
      <p:grpSp>
        <p:nvGrpSpPr>
          <p:cNvPr id="16" name="Group 15"/>
          <p:cNvGrpSpPr/>
          <p:nvPr/>
        </p:nvGrpSpPr>
        <p:grpSpPr>
          <a:xfrm>
            <a:off x="5091636" y="4180570"/>
            <a:ext cx="3848755" cy="2358761"/>
            <a:chOff x="5078807" y="4012000"/>
            <a:chExt cx="3848755" cy="2358761"/>
          </a:xfrm>
        </p:grpSpPr>
        <p:sp>
          <p:nvSpPr>
            <p:cNvPr id="11" name="Oval 10"/>
            <p:cNvSpPr/>
            <p:nvPr/>
          </p:nvSpPr>
          <p:spPr>
            <a:xfrm>
              <a:off x="5078807" y="4012000"/>
              <a:ext cx="3848755" cy="2358761"/>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338381" y="4616434"/>
              <a:ext cx="3348419" cy="1200329"/>
            </a:xfrm>
            <a:prstGeom prst="rect">
              <a:avLst/>
            </a:prstGeom>
            <a:noFill/>
          </p:spPr>
          <p:txBody>
            <a:bodyPr wrap="square" rtlCol="0">
              <a:spAutoFit/>
            </a:bodyPr>
            <a:lstStyle/>
            <a:p>
              <a:pPr algn="ctr"/>
              <a:r>
                <a:rPr lang="en-US" b="1" dirty="0" smtClean="0"/>
                <a:t>WRFDA:</a:t>
              </a:r>
              <a:endParaRPr lang="en-US" dirty="0" smtClean="0"/>
            </a:p>
            <a:p>
              <a:pPr algn="ctr"/>
              <a:r>
                <a:rPr lang="en-US" dirty="0" smtClean="0"/>
                <a:t>3DVAR and 4DVAR data assimilation predicated on WRFPLUS</a:t>
              </a:r>
            </a:p>
          </p:txBody>
        </p:sp>
      </p:grpSp>
      <p:cxnSp>
        <p:nvCxnSpPr>
          <p:cNvPr id="20" name="Straight Arrow Connector 19"/>
          <p:cNvCxnSpPr>
            <a:stCxn id="9" idx="6"/>
            <a:endCxn id="14" idx="2"/>
          </p:cNvCxnSpPr>
          <p:nvPr/>
        </p:nvCxnSpPr>
        <p:spPr>
          <a:xfrm>
            <a:off x="4169493" y="2455911"/>
            <a:ext cx="922143" cy="0"/>
          </a:xfrm>
          <a:prstGeom prst="straightConnector1">
            <a:avLst/>
          </a:prstGeom>
          <a:ln w="41275" cmpd="sng">
            <a:solidFill>
              <a:srgbClr val="008000"/>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4"/>
            <a:endCxn id="10" idx="0"/>
          </p:cNvCxnSpPr>
          <p:nvPr/>
        </p:nvCxnSpPr>
        <p:spPr>
          <a:xfrm>
            <a:off x="2245116" y="3635291"/>
            <a:ext cx="0" cy="545279"/>
          </a:xfrm>
          <a:prstGeom prst="straightConnector1">
            <a:avLst/>
          </a:prstGeom>
          <a:ln w="41275" cmpd="sng">
            <a:solidFill>
              <a:srgbClr val="008000"/>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6"/>
            <a:endCxn id="11" idx="2"/>
          </p:cNvCxnSpPr>
          <p:nvPr/>
        </p:nvCxnSpPr>
        <p:spPr>
          <a:xfrm>
            <a:off x="4169493" y="5359951"/>
            <a:ext cx="922143" cy="0"/>
          </a:xfrm>
          <a:prstGeom prst="straightConnector1">
            <a:avLst/>
          </a:prstGeom>
          <a:ln w="41275" cmpd="sng">
            <a:solidFill>
              <a:srgbClr val="008000"/>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0" idx="7"/>
            <a:endCxn id="14" idx="3"/>
          </p:cNvCxnSpPr>
          <p:nvPr/>
        </p:nvCxnSpPr>
        <p:spPr>
          <a:xfrm flipV="1">
            <a:off x="3605856" y="3289858"/>
            <a:ext cx="2049417" cy="1236145"/>
          </a:xfrm>
          <a:prstGeom prst="straightConnector1">
            <a:avLst/>
          </a:prstGeom>
          <a:ln w="41275" cmpd="sng">
            <a:solidFill>
              <a:srgbClr val="0000FF"/>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4" idx="4"/>
            <a:endCxn id="11" idx="0"/>
          </p:cNvCxnSpPr>
          <p:nvPr/>
        </p:nvCxnSpPr>
        <p:spPr>
          <a:xfrm>
            <a:off x="7016014" y="3635291"/>
            <a:ext cx="0" cy="545279"/>
          </a:xfrm>
          <a:prstGeom prst="straightConnector1">
            <a:avLst/>
          </a:prstGeom>
          <a:ln w="41275" cmpd="sng">
            <a:solidFill>
              <a:srgbClr val="FF0000"/>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F3A26D33-D7FB-134A-9555-D3312AC8D47C}" type="slidenum">
              <a:rPr lang="en-US" smtClean="0"/>
              <a:t>12</a:t>
            </a:fld>
            <a:endParaRPr lang="en-US"/>
          </a:p>
        </p:txBody>
      </p:sp>
    </p:spTree>
    <p:extLst>
      <p:ext uri="{BB962C8B-B14F-4D97-AF65-F5344CB8AC3E}">
        <p14:creationId xmlns:p14="http://schemas.microsoft.com/office/powerpoint/2010/main" val="73922830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2008 ARCTAS-CARB Case Study</a:t>
            </a:r>
            <a:endParaRPr lang="en-US" dirty="0"/>
          </a:p>
        </p:txBody>
      </p:sp>
      <p:sp>
        <p:nvSpPr>
          <p:cNvPr id="7" name="Content Placeholder 6"/>
          <p:cNvSpPr>
            <a:spLocks noGrp="1"/>
          </p:cNvSpPr>
          <p:nvPr>
            <p:ph sz="half" idx="1"/>
          </p:nvPr>
        </p:nvSpPr>
        <p:spPr>
          <a:xfrm>
            <a:off x="457200" y="1600200"/>
            <a:ext cx="3595756" cy="4525963"/>
          </a:xfrm>
        </p:spPr>
        <p:txBody>
          <a:bodyPr>
            <a:normAutofit lnSpcReduction="10000"/>
          </a:bodyPr>
          <a:lstStyle/>
          <a:p>
            <a:r>
              <a:rPr lang="en-US" dirty="0" smtClean="0"/>
              <a:t>Aircraft retrievals Jun 20, 22, 24, 26 over CA</a:t>
            </a:r>
          </a:p>
          <a:p>
            <a:r>
              <a:rPr lang="en-US" dirty="0" smtClean="0"/>
              <a:t>BC measured from SP2 device on board DC-8</a:t>
            </a:r>
          </a:p>
          <a:p>
            <a:r>
              <a:rPr lang="en-US" dirty="0" smtClean="0"/>
              <a:t>Fires </a:t>
            </a:r>
            <a:r>
              <a:rPr lang="en-US" dirty="0"/>
              <a:t>in Northern </a:t>
            </a:r>
            <a:r>
              <a:rPr lang="en-US" dirty="0" smtClean="0"/>
              <a:t>California</a:t>
            </a:r>
          </a:p>
          <a:p>
            <a:r>
              <a:rPr lang="en-US" dirty="0"/>
              <a:t>Clear skies (no cumulus clouds</a:t>
            </a:r>
            <a:r>
              <a:rPr lang="en-US" dirty="0" smtClean="0"/>
              <a:t>)</a:t>
            </a:r>
            <a:endParaRPr lang="en-US" dirty="0"/>
          </a:p>
        </p:txBody>
      </p:sp>
      <p:grpSp>
        <p:nvGrpSpPr>
          <p:cNvPr id="22" name="Group 21"/>
          <p:cNvGrpSpPr/>
          <p:nvPr/>
        </p:nvGrpSpPr>
        <p:grpSpPr>
          <a:xfrm>
            <a:off x="5164036" y="1186836"/>
            <a:ext cx="3334218" cy="2881243"/>
            <a:chOff x="5164036" y="1186836"/>
            <a:chExt cx="3334218" cy="2881243"/>
          </a:xfrm>
        </p:grpSpPr>
        <p:sp>
          <p:nvSpPr>
            <p:cNvPr id="20" name="Rectangle 19"/>
            <p:cNvSpPr/>
            <p:nvPr/>
          </p:nvSpPr>
          <p:spPr>
            <a:xfrm>
              <a:off x="5164036" y="1263035"/>
              <a:ext cx="3312131" cy="26619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3-08-18 at 4.09.40 PM.png"/>
            <p:cNvPicPr>
              <a:picLocks noChangeAspect="1"/>
            </p:cNvPicPr>
            <p:nvPr/>
          </p:nvPicPr>
          <p:blipFill rotWithShape="1">
            <a:blip r:embed="rId3">
              <a:extLst>
                <a:ext uri="{28A0092B-C50C-407E-A947-70E740481C1C}">
                  <a14:useLocalDpi xmlns:a14="http://schemas.microsoft.com/office/drawing/2010/main" val="0"/>
                </a:ext>
              </a:extLst>
            </a:blip>
            <a:srcRect r="8448"/>
            <a:stretch/>
          </p:blipFill>
          <p:spPr>
            <a:xfrm>
              <a:off x="5164036" y="1263036"/>
              <a:ext cx="2925864" cy="2805043"/>
            </a:xfrm>
            <a:prstGeom prst="rect">
              <a:avLst/>
            </a:prstGeom>
            <a:ln>
              <a:noFill/>
            </a:ln>
          </p:spPr>
        </p:pic>
        <p:sp>
          <p:nvSpPr>
            <p:cNvPr id="12" name="TextBox 11"/>
            <p:cNvSpPr txBox="1"/>
            <p:nvPr/>
          </p:nvSpPr>
          <p:spPr>
            <a:xfrm>
              <a:off x="8033025" y="3717797"/>
              <a:ext cx="199887" cy="246221"/>
            </a:xfrm>
            <a:prstGeom prst="rect">
              <a:avLst/>
            </a:prstGeom>
            <a:noFill/>
          </p:spPr>
          <p:txBody>
            <a:bodyPr wrap="square" rtlCol="0">
              <a:spAutoFit/>
            </a:bodyPr>
            <a:lstStyle/>
            <a:p>
              <a:r>
                <a:rPr lang="en-US" sz="1000" dirty="0" smtClean="0"/>
                <a:t>0</a:t>
              </a:r>
              <a:endParaRPr lang="en-US" sz="1000" dirty="0"/>
            </a:p>
          </p:txBody>
        </p:sp>
        <p:sp>
          <p:nvSpPr>
            <p:cNvPr id="13" name="TextBox 12"/>
            <p:cNvSpPr txBox="1"/>
            <p:nvPr/>
          </p:nvSpPr>
          <p:spPr>
            <a:xfrm>
              <a:off x="8013974" y="1186836"/>
              <a:ext cx="374375" cy="246221"/>
            </a:xfrm>
            <a:prstGeom prst="rect">
              <a:avLst/>
            </a:prstGeom>
            <a:noFill/>
          </p:spPr>
          <p:txBody>
            <a:bodyPr wrap="square" rtlCol="0">
              <a:spAutoFit/>
            </a:bodyPr>
            <a:lstStyle/>
            <a:p>
              <a:r>
                <a:rPr lang="en-US" sz="1000" dirty="0"/>
                <a:t>9</a:t>
              </a:r>
            </a:p>
          </p:txBody>
        </p:sp>
        <p:sp>
          <p:nvSpPr>
            <p:cNvPr id="14" name="TextBox 13"/>
            <p:cNvSpPr txBox="1"/>
            <p:nvPr/>
          </p:nvSpPr>
          <p:spPr>
            <a:xfrm rot="5400000">
              <a:off x="7605570" y="2348985"/>
              <a:ext cx="1416035" cy="369332"/>
            </a:xfrm>
            <a:prstGeom prst="rect">
              <a:avLst/>
            </a:prstGeom>
            <a:noFill/>
          </p:spPr>
          <p:txBody>
            <a:bodyPr wrap="none" rtlCol="0">
              <a:spAutoFit/>
            </a:bodyPr>
            <a:lstStyle/>
            <a:p>
              <a:r>
                <a:rPr lang="en-US" dirty="0" smtClean="0"/>
                <a:t>Altitude (km)</a:t>
              </a:r>
              <a:endParaRPr lang="en-US" dirty="0"/>
            </a:p>
          </p:txBody>
        </p:sp>
      </p:grpSp>
      <p:grpSp>
        <p:nvGrpSpPr>
          <p:cNvPr id="19" name="Group 18"/>
          <p:cNvGrpSpPr/>
          <p:nvPr/>
        </p:nvGrpSpPr>
        <p:grpSpPr>
          <a:xfrm>
            <a:off x="4183360" y="3391741"/>
            <a:ext cx="3794476" cy="3204540"/>
            <a:chOff x="4215110" y="3498857"/>
            <a:chExt cx="3794476" cy="3204540"/>
          </a:xfrm>
        </p:grpSpPr>
        <p:sp>
          <p:nvSpPr>
            <p:cNvPr id="18" name="Rectangle 17"/>
            <p:cNvSpPr/>
            <p:nvPr/>
          </p:nvSpPr>
          <p:spPr>
            <a:xfrm>
              <a:off x="4215110" y="3556007"/>
              <a:ext cx="3794476" cy="314739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3-08-18 at 4.09.57 PM.png"/>
            <p:cNvPicPr>
              <a:picLocks noChangeAspect="1"/>
            </p:cNvPicPr>
            <p:nvPr/>
          </p:nvPicPr>
          <p:blipFill rotWithShape="1">
            <a:blip r:embed="rId4">
              <a:extLst>
                <a:ext uri="{28A0092B-C50C-407E-A947-70E740481C1C}">
                  <a14:useLocalDpi xmlns:a14="http://schemas.microsoft.com/office/drawing/2010/main" val="0"/>
                </a:ext>
              </a:extLst>
            </a:blip>
            <a:srcRect r="6704"/>
            <a:stretch/>
          </p:blipFill>
          <p:spPr>
            <a:xfrm>
              <a:off x="4215110" y="3556007"/>
              <a:ext cx="3393847" cy="3147390"/>
            </a:xfrm>
            <a:prstGeom prst="rect">
              <a:avLst/>
            </a:prstGeom>
            <a:ln>
              <a:noFill/>
            </a:ln>
          </p:spPr>
        </p:pic>
        <p:sp>
          <p:nvSpPr>
            <p:cNvPr id="15" name="TextBox 14"/>
            <p:cNvSpPr txBox="1"/>
            <p:nvPr/>
          </p:nvSpPr>
          <p:spPr>
            <a:xfrm>
              <a:off x="7521713" y="6384986"/>
              <a:ext cx="199887" cy="246221"/>
            </a:xfrm>
            <a:prstGeom prst="rect">
              <a:avLst/>
            </a:prstGeom>
            <a:noFill/>
          </p:spPr>
          <p:txBody>
            <a:bodyPr wrap="square" rtlCol="0">
              <a:spAutoFit/>
            </a:bodyPr>
            <a:lstStyle/>
            <a:p>
              <a:r>
                <a:rPr lang="en-US" sz="1000" dirty="0" smtClean="0"/>
                <a:t>0</a:t>
              </a:r>
              <a:endParaRPr lang="en-US" sz="1000" dirty="0"/>
            </a:p>
          </p:txBody>
        </p:sp>
        <p:sp>
          <p:nvSpPr>
            <p:cNvPr id="16" name="TextBox 15"/>
            <p:cNvSpPr txBox="1"/>
            <p:nvPr/>
          </p:nvSpPr>
          <p:spPr>
            <a:xfrm>
              <a:off x="7518675" y="3498857"/>
              <a:ext cx="374375" cy="246221"/>
            </a:xfrm>
            <a:prstGeom prst="rect">
              <a:avLst/>
            </a:prstGeom>
            <a:noFill/>
          </p:spPr>
          <p:txBody>
            <a:bodyPr wrap="square" rtlCol="0">
              <a:spAutoFit/>
            </a:bodyPr>
            <a:lstStyle/>
            <a:p>
              <a:r>
                <a:rPr lang="en-US" sz="1000" dirty="0" smtClean="0"/>
                <a:t>1.4</a:t>
              </a:r>
              <a:endParaRPr lang="en-US" sz="1000" dirty="0"/>
            </a:p>
          </p:txBody>
        </p:sp>
        <p:sp>
          <p:nvSpPr>
            <p:cNvPr id="17" name="TextBox 16"/>
            <p:cNvSpPr txBox="1"/>
            <p:nvPr/>
          </p:nvSpPr>
          <p:spPr>
            <a:xfrm rot="5400000">
              <a:off x="6719877" y="4952486"/>
              <a:ext cx="2210085" cy="369332"/>
            </a:xfrm>
            <a:prstGeom prst="rect">
              <a:avLst/>
            </a:prstGeom>
            <a:noFill/>
          </p:spPr>
          <p:txBody>
            <a:bodyPr wrap="none" rtlCol="0">
              <a:spAutoFit/>
            </a:bodyPr>
            <a:lstStyle/>
            <a:p>
              <a:r>
                <a:rPr lang="en-US" dirty="0" smtClean="0"/>
                <a:t>Measured BC (</a:t>
              </a:r>
              <a:r>
                <a:rPr lang="en-US" dirty="0" err="1" smtClean="0"/>
                <a:t>ug</a:t>
              </a:r>
              <a:r>
                <a:rPr lang="en-US" dirty="0" smtClean="0"/>
                <a:t>/m</a:t>
              </a:r>
              <a:r>
                <a:rPr lang="en-US" baseline="30000" dirty="0" smtClean="0"/>
                <a:t>3</a:t>
              </a:r>
              <a:r>
                <a:rPr lang="en-US" dirty="0" smtClean="0"/>
                <a:t>)</a:t>
              </a:r>
              <a:endParaRPr lang="en-US" dirty="0"/>
            </a:p>
          </p:txBody>
        </p:sp>
      </p:grpSp>
      <p:sp>
        <p:nvSpPr>
          <p:cNvPr id="6" name="TextBox 5"/>
          <p:cNvSpPr txBox="1"/>
          <p:nvPr/>
        </p:nvSpPr>
        <p:spPr>
          <a:xfrm>
            <a:off x="4052956" y="3348465"/>
            <a:ext cx="2725073" cy="369332"/>
          </a:xfrm>
          <a:prstGeom prst="rect">
            <a:avLst/>
          </a:prstGeom>
          <a:solidFill>
            <a:schemeClr val="bg1">
              <a:lumMod val="95000"/>
            </a:schemeClr>
          </a:solidFill>
          <a:ln>
            <a:solidFill>
              <a:schemeClr val="tx1"/>
            </a:solidFill>
          </a:ln>
        </p:spPr>
        <p:txBody>
          <a:bodyPr wrap="square" rtlCol="0">
            <a:spAutoFit/>
          </a:bodyPr>
          <a:lstStyle/>
          <a:p>
            <a:pPr algn="ctr"/>
            <a:r>
              <a:rPr lang="en-US" dirty="0" smtClean="0"/>
              <a:t>DC-8 flight path, June 22</a:t>
            </a:r>
            <a:endParaRPr lang="en-US" dirty="0"/>
          </a:p>
        </p:txBody>
      </p:sp>
      <p:sp>
        <p:nvSpPr>
          <p:cNvPr id="3" name="Slide Number Placeholder 2"/>
          <p:cNvSpPr>
            <a:spLocks noGrp="1"/>
          </p:cNvSpPr>
          <p:nvPr>
            <p:ph type="sldNum" sz="quarter" idx="12"/>
          </p:nvPr>
        </p:nvSpPr>
        <p:spPr/>
        <p:txBody>
          <a:bodyPr/>
          <a:lstStyle/>
          <a:p>
            <a:fld id="{F3A26D33-D7FB-134A-9555-D3312AC8D47C}" type="slidenum">
              <a:rPr lang="en-US" smtClean="0"/>
              <a:t>13</a:t>
            </a:fld>
            <a:endParaRPr lang="en-US"/>
          </a:p>
        </p:txBody>
      </p:sp>
    </p:spTree>
    <p:extLst>
      <p:ext uri="{BB962C8B-B14F-4D97-AF65-F5344CB8AC3E}">
        <p14:creationId xmlns:p14="http://schemas.microsoft.com/office/powerpoint/2010/main" val="39410343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4-Point Star 12"/>
          <p:cNvSpPr/>
          <p:nvPr/>
        </p:nvSpPr>
        <p:spPr>
          <a:xfrm>
            <a:off x="7134555" y="3927869"/>
            <a:ext cx="143395" cy="143382"/>
          </a:xfrm>
          <a:prstGeom prst="star4">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4-Point Star 10"/>
          <p:cNvSpPr/>
          <p:nvPr/>
        </p:nvSpPr>
        <p:spPr>
          <a:xfrm>
            <a:off x="6073814" y="2109762"/>
            <a:ext cx="143395" cy="143382"/>
          </a:xfrm>
          <a:prstGeom prst="star4">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4-Point Star 13"/>
          <p:cNvSpPr/>
          <p:nvPr/>
        </p:nvSpPr>
        <p:spPr>
          <a:xfrm>
            <a:off x="6970674" y="2789833"/>
            <a:ext cx="143395" cy="143382"/>
          </a:xfrm>
          <a:prstGeom prst="star4">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4-Point Star 11"/>
          <p:cNvSpPr/>
          <p:nvPr/>
        </p:nvSpPr>
        <p:spPr>
          <a:xfrm>
            <a:off x="6500756" y="3583323"/>
            <a:ext cx="143395" cy="143382"/>
          </a:xfrm>
          <a:prstGeom prst="star4">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4-Point Star 14"/>
          <p:cNvSpPr/>
          <p:nvPr/>
        </p:nvSpPr>
        <p:spPr>
          <a:xfrm>
            <a:off x="6500749" y="2646451"/>
            <a:ext cx="143395" cy="143382"/>
          </a:xfrm>
          <a:prstGeom prst="star4">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Jun 22, 2008 Emissions</a:t>
            </a:r>
            <a:endParaRPr lang="en-US" dirty="0"/>
          </a:p>
        </p:txBody>
      </p:sp>
      <p:grpSp>
        <p:nvGrpSpPr>
          <p:cNvPr id="4" name="Group 3"/>
          <p:cNvGrpSpPr/>
          <p:nvPr/>
        </p:nvGrpSpPr>
        <p:grpSpPr>
          <a:xfrm>
            <a:off x="340623" y="1417638"/>
            <a:ext cx="3976454" cy="4739546"/>
            <a:chOff x="1920566" y="2726034"/>
            <a:chExt cx="3976454" cy="4739546"/>
          </a:xfrm>
        </p:grpSpPr>
        <p:pic>
          <p:nvPicPr>
            <p:cNvPr id="5" name="Picture 4" descr="Screen Shot 2012-11-07 at 10.53.57 AM.png"/>
            <p:cNvPicPr>
              <a:picLocks noChangeAspect="1"/>
            </p:cNvPicPr>
            <p:nvPr/>
          </p:nvPicPr>
          <p:blipFill rotWithShape="1">
            <a:blip r:embed="rId3">
              <a:extLst>
                <a:ext uri="{28A0092B-C50C-407E-A947-70E740481C1C}">
                  <a14:useLocalDpi xmlns:a14="http://schemas.microsoft.com/office/drawing/2010/main" val="0"/>
                </a:ext>
              </a:extLst>
            </a:blip>
            <a:srcRect t="4758"/>
            <a:stretch/>
          </p:blipFill>
          <p:spPr>
            <a:xfrm>
              <a:off x="1920566" y="3187699"/>
              <a:ext cx="3976454" cy="4277881"/>
            </a:xfrm>
            <a:prstGeom prst="rect">
              <a:avLst/>
            </a:prstGeom>
            <a:ln>
              <a:solidFill>
                <a:srgbClr val="000000"/>
              </a:solidFill>
            </a:ln>
          </p:spPr>
        </p:pic>
        <p:sp>
          <p:nvSpPr>
            <p:cNvPr id="6" name="TextBox 5"/>
            <p:cNvSpPr txBox="1"/>
            <p:nvPr/>
          </p:nvSpPr>
          <p:spPr>
            <a:xfrm>
              <a:off x="1920566" y="2726034"/>
              <a:ext cx="3976454" cy="369332"/>
            </a:xfrm>
            <a:prstGeom prst="rect">
              <a:avLst/>
            </a:prstGeom>
            <a:noFill/>
          </p:spPr>
          <p:txBody>
            <a:bodyPr wrap="square" rtlCol="0">
              <a:spAutoFit/>
            </a:bodyPr>
            <a:lstStyle/>
            <a:p>
              <a:pPr algn="ctr"/>
              <a:r>
                <a:rPr lang="en-US" dirty="0" smtClean="0"/>
                <a:t>NEI2005 Anthropogenic Emissions</a:t>
              </a:r>
            </a:p>
          </p:txBody>
        </p:sp>
      </p:grpSp>
      <p:sp>
        <p:nvSpPr>
          <p:cNvPr id="3" name="Slide Number Placeholder 2"/>
          <p:cNvSpPr>
            <a:spLocks noGrp="1"/>
          </p:cNvSpPr>
          <p:nvPr>
            <p:ph type="sldNum" sz="quarter" idx="12"/>
          </p:nvPr>
        </p:nvSpPr>
        <p:spPr/>
        <p:txBody>
          <a:bodyPr/>
          <a:lstStyle/>
          <a:p>
            <a:fld id="{F3A26D33-D7FB-134A-9555-D3312AC8D47C}" type="slidenum">
              <a:rPr lang="en-US" smtClean="0"/>
              <a:t>14</a:t>
            </a:fld>
            <a:endParaRPr lang="en-US"/>
          </a:p>
        </p:txBody>
      </p:sp>
      <p:sp>
        <p:nvSpPr>
          <p:cNvPr id="16" name="TextBox 15"/>
          <p:cNvSpPr txBox="1"/>
          <p:nvPr/>
        </p:nvSpPr>
        <p:spPr>
          <a:xfrm>
            <a:off x="7027655" y="2625651"/>
            <a:ext cx="506794" cy="276999"/>
          </a:xfrm>
          <a:prstGeom prst="rect">
            <a:avLst/>
          </a:prstGeom>
          <a:noFill/>
        </p:spPr>
        <p:txBody>
          <a:bodyPr wrap="none" rtlCol="0">
            <a:spAutoFit/>
          </a:bodyPr>
          <a:lstStyle/>
          <a:p>
            <a:r>
              <a:rPr lang="en-US" sz="1200" dirty="0" smtClean="0"/>
              <a:t>Reno</a:t>
            </a:r>
            <a:endParaRPr lang="en-US" sz="1200" dirty="0"/>
          </a:p>
        </p:txBody>
      </p:sp>
      <p:sp>
        <p:nvSpPr>
          <p:cNvPr id="17" name="TextBox 16"/>
          <p:cNvSpPr txBox="1"/>
          <p:nvPr/>
        </p:nvSpPr>
        <p:spPr>
          <a:xfrm>
            <a:off x="6299153" y="2696256"/>
            <a:ext cx="530915" cy="276999"/>
          </a:xfrm>
          <a:prstGeom prst="rect">
            <a:avLst/>
          </a:prstGeom>
          <a:noFill/>
        </p:spPr>
        <p:txBody>
          <a:bodyPr wrap="none" rtlCol="0">
            <a:spAutoFit/>
          </a:bodyPr>
          <a:lstStyle/>
          <a:p>
            <a:r>
              <a:rPr lang="en-US" sz="1200" dirty="0" smtClean="0"/>
              <a:t>Chico</a:t>
            </a:r>
            <a:endParaRPr lang="en-US" sz="1200" dirty="0"/>
          </a:p>
        </p:txBody>
      </p:sp>
      <p:sp>
        <p:nvSpPr>
          <p:cNvPr id="18" name="TextBox 17"/>
          <p:cNvSpPr txBox="1"/>
          <p:nvPr/>
        </p:nvSpPr>
        <p:spPr>
          <a:xfrm>
            <a:off x="5176807" y="1961020"/>
            <a:ext cx="1018227" cy="276999"/>
          </a:xfrm>
          <a:prstGeom prst="rect">
            <a:avLst/>
          </a:prstGeom>
          <a:noFill/>
        </p:spPr>
        <p:txBody>
          <a:bodyPr wrap="none" rtlCol="0">
            <a:spAutoFit/>
          </a:bodyPr>
          <a:lstStyle/>
          <a:p>
            <a:r>
              <a:rPr lang="en-US" sz="1200" dirty="0" smtClean="0"/>
              <a:t>Crescent City</a:t>
            </a:r>
            <a:endParaRPr lang="en-US" sz="1200" dirty="0"/>
          </a:p>
        </p:txBody>
      </p:sp>
      <p:sp>
        <p:nvSpPr>
          <p:cNvPr id="19" name="TextBox 18"/>
          <p:cNvSpPr txBox="1"/>
          <p:nvPr/>
        </p:nvSpPr>
        <p:spPr>
          <a:xfrm>
            <a:off x="7180055" y="3794252"/>
            <a:ext cx="877163" cy="276999"/>
          </a:xfrm>
          <a:prstGeom prst="rect">
            <a:avLst/>
          </a:prstGeom>
          <a:noFill/>
        </p:spPr>
        <p:txBody>
          <a:bodyPr wrap="none" rtlCol="0">
            <a:spAutoFit/>
          </a:bodyPr>
          <a:lstStyle/>
          <a:p>
            <a:r>
              <a:rPr lang="en-US" sz="1200" dirty="0" smtClean="0"/>
              <a:t>Bakersfield</a:t>
            </a:r>
            <a:endParaRPr lang="en-US" sz="1200" dirty="0"/>
          </a:p>
        </p:txBody>
      </p:sp>
      <p:sp>
        <p:nvSpPr>
          <p:cNvPr id="20" name="TextBox 19"/>
          <p:cNvSpPr txBox="1"/>
          <p:nvPr/>
        </p:nvSpPr>
        <p:spPr>
          <a:xfrm>
            <a:off x="5825854" y="3577963"/>
            <a:ext cx="813043" cy="276999"/>
          </a:xfrm>
          <a:prstGeom prst="rect">
            <a:avLst/>
          </a:prstGeom>
          <a:noFill/>
        </p:spPr>
        <p:txBody>
          <a:bodyPr wrap="none" rtlCol="0">
            <a:spAutoFit/>
          </a:bodyPr>
          <a:lstStyle/>
          <a:p>
            <a:r>
              <a:rPr lang="en-US" sz="1200" dirty="0" smtClean="0"/>
              <a:t>Monterey</a:t>
            </a:r>
            <a:endParaRPr lang="en-US" sz="1200" dirty="0"/>
          </a:p>
        </p:txBody>
      </p:sp>
      <p:grpSp>
        <p:nvGrpSpPr>
          <p:cNvPr id="7" name="Group 6"/>
          <p:cNvGrpSpPr/>
          <p:nvPr/>
        </p:nvGrpSpPr>
        <p:grpSpPr>
          <a:xfrm>
            <a:off x="4876724" y="1417638"/>
            <a:ext cx="3954576" cy="4739546"/>
            <a:chOff x="5280506" y="2739477"/>
            <a:chExt cx="3954576" cy="4739546"/>
          </a:xfrm>
        </p:grpSpPr>
        <p:sp>
          <p:nvSpPr>
            <p:cNvPr id="9" name="TextBox 8"/>
            <p:cNvSpPr txBox="1"/>
            <p:nvPr/>
          </p:nvSpPr>
          <p:spPr>
            <a:xfrm>
              <a:off x="5280506" y="2739477"/>
              <a:ext cx="3954576" cy="369332"/>
            </a:xfrm>
            <a:prstGeom prst="rect">
              <a:avLst/>
            </a:prstGeom>
            <a:noFill/>
          </p:spPr>
          <p:txBody>
            <a:bodyPr wrap="square" rtlCol="0">
              <a:spAutoFit/>
            </a:bodyPr>
            <a:lstStyle/>
            <a:p>
              <a:pPr algn="ctr"/>
              <a:r>
                <a:rPr lang="en-US" dirty="0" smtClean="0"/>
                <a:t>FINN Biomass Burning Emissions</a:t>
              </a:r>
            </a:p>
          </p:txBody>
        </p:sp>
        <p:pic>
          <p:nvPicPr>
            <p:cNvPr id="8" name="Picture 7" descr="Screen Shot 2012-11-07 at 10.53.17 A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4758"/>
            <a:stretch/>
          </p:blipFill>
          <p:spPr>
            <a:xfrm>
              <a:off x="5280506" y="3187699"/>
              <a:ext cx="3954576" cy="4291324"/>
            </a:xfrm>
            <a:prstGeom prst="rect">
              <a:avLst/>
            </a:prstGeom>
            <a:ln>
              <a:solidFill>
                <a:srgbClr val="000000"/>
              </a:solidFill>
            </a:ln>
          </p:spPr>
        </p:pic>
      </p:grpSp>
    </p:spTree>
    <p:extLst>
      <p:ext uri="{BB962C8B-B14F-4D97-AF65-F5344CB8AC3E}">
        <p14:creationId xmlns:p14="http://schemas.microsoft.com/office/powerpoint/2010/main" val="35487680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 Biomass Emissions Diurnal Cycle</a:t>
            </a:r>
            <a:endParaRPr lang="en-US" dirty="0"/>
          </a:p>
        </p:txBody>
      </p:sp>
      <p:sp>
        <p:nvSpPr>
          <p:cNvPr id="4" name="Slide Number Placeholder 3"/>
          <p:cNvSpPr>
            <a:spLocks noGrp="1"/>
          </p:cNvSpPr>
          <p:nvPr>
            <p:ph type="sldNum" sz="quarter" idx="12"/>
          </p:nvPr>
        </p:nvSpPr>
        <p:spPr/>
        <p:txBody>
          <a:bodyPr/>
          <a:lstStyle/>
          <a:p>
            <a:fld id="{1FF11256-05C1-CA46-897E-FB8358A0CB45}" type="slidenum">
              <a:rPr lang="en-US" smtClean="0"/>
              <a:t>15</a:t>
            </a:fld>
            <a:endParaRPr lang="en-US"/>
          </a:p>
        </p:txBody>
      </p:sp>
      <p:pic>
        <p:nvPicPr>
          <p:cNvPr id="5" name="Picture 4" descr="Screen Shot 2012-11-07 at 12.45.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35075"/>
            <a:ext cx="8737600" cy="5524500"/>
          </a:xfrm>
          <a:prstGeom prst="rect">
            <a:avLst/>
          </a:prstGeom>
        </p:spPr>
      </p:pic>
      <p:sp>
        <p:nvSpPr>
          <p:cNvPr id="3" name="TextBox 2"/>
          <p:cNvSpPr txBox="1"/>
          <p:nvPr/>
        </p:nvSpPr>
        <p:spPr>
          <a:xfrm>
            <a:off x="5560130" y="5969545"/>
            <a:ext cx="2267455" cy="369332"/>
          </a:xfrm>
          <a:prstGeom prst="rect">
            <a:avLst/>
          </a:prstGeom>
          <a:noFill/>
        </p:spPr>
        <p:txBody>
          <a:bodyPr wrap="none" rtlCol="0">
            <a:spAutoFit/>
          </a:bodyPr>
          <a:lstStyle/>
          <a:p>
            <a:r>
              <a:rPr lang="en-US" b="1" dirty="0" smtClean="0"/>
              <a:t>(Local Standard Time)</a:t>
            </a:r>
            <a:endParaRPr lang="en-US" b="1" dirty="0"/>
          </a:p>
        </p:txBody>
      </p:sp>
    </p:spTree>
    <p:extLst>
      <p:ext uri="{BB962C8B-B14F-4D97-AF65-F5344CB8AC3E}">
        <p14:creationId xmlns:p14="http://schemas.microsoft.com/office/powerpoint/2010/main" val="10805703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WRF-</a:t>
            </a:r>
            <a:r>
              <a:rPr lang="en-US" dirty="0" err="1" smtClean="0"/>
              <a:t>Chem</a:t>
            </a:r>
            <a:r>
              <a:rPr lang="en-US" dirty="0" smtClean="0"/>
              <a:t> Model Setup</a:t>
            </a:r>
            <a:endParaRPr lang="en-US" dirty="0"/>
          </a:p>
        </p:txBody>
      </p:sp>
      <p:sp>
        <p:nvSpPr>
          <p:cNvPr id="3" name="Content Placeholder 2"/>
          <p:cNvSpPr>
            <a:spLocks noGrp="1"/>
          </p:cNvSpPr>
          <p:nvPr>
            <p:ph idx="1"/>
          </p:nvPr>
        </p:nvSpPr>
        <p:spPr>
          <a:xfrm>
            <a:off x="457200" y="1600200"/>
            <a:ext cx="4452863" cy="4525963"/>
          </a:xfrm>
        </p:spPr>
        <p:txBody>
          <a:bodyPr>
            <a:normAutofit fontScale="92500" lnSpcReduction="10000"/>
          </a:bodyPr>
          <a:lstStyle/>
          <a:p>
            <a:r>
              <a:rPr lang="en-US" dirty="0" smtClean="0"/>
              <a:t>dx = 12 km </a:t>
            </a:r>
          </a:p>
          <a:p>
            <a:pPr marL="457200" lvl="1" indent="0">
              <a:buNone/>
            </a:pPr>
            <a:r>
              <a:rPr lang="en-US" dirty="0" smtClean="0"/>
              <a:t>(120 x 120 x 30 levels)</a:t>
            </a:r>
          </a:p>
          <a:p>
            <a:r>
              <a:rPr lang="en-US" dirty="0" err="1" smtClean="0"/>
              <a:t>dt</a:t>
            </a:r>
            <a:r>
              <a:rPr lang="en-US" dirty="0" smtClean="0"/>
              <a:t> = 60 seconds</a:t>
            </a:r>
          </a:p>
          <a:p>
            <a:r>
              <a:rPr lang="en-US" dirty="0" smtClean="0"/>
              <a:t>Initial Conditions: </a:t>
            </a:r>
          </a:p>
          <a:p>
            <a:pPr marL="457200" lvl="1" indent="0">
              <a:buNone/>
            </a:pPr>
            <a:r>
              <a:rPr lang="en-US" dirty="0" smtClean="0"/>
              <a:t>Spin-up from Jun 15</a:t>
            </a:r>
          </a:p>
          <a:p>
            <a:r>
              <a:rPr lang="en-US" dirty="0" smtClean="0"/>
              <a:t>Boundary: </a:t>
            </a:r>
          </a:p>
          <a:p>
            <a:pPr marL="0" indent="0">
              <a:buNone/>
            </a:pPr>
            <a:r>
              <a:rPr lang="en-US" dirty="0"/>
              <a:t>	</a:t>
            </a:r>
            <a:r>
              <a:rPr lang="en-US" dirty="0" smtClean="0"/>
              <a:t>[BC] = 0.01ug/m</a:t>
            </a:r>
            <a:r>
              <a:rPr lang="en-US" baseline="30000" dirty="0" smtClean="0"/>
              <a:t>3</a:t>
            </a:r>
          </a:p>
          <a:p>
            <a:r>
              <a:rPr lang="en-US" dirty="0" smtClean="0"/>
              <a:t>Anthropogenic: NEI2005</a:t>
            </a:r>
          </a:p>
          <a:p>
            <a:r>
              <a:rPr lang="en-US" dirty="0" smtClean="0"/>
              <a:t>Biomass Burning: FINN</a:t>
            </a:r>
          </a:p>
        </p:txBody>
      </p:sp>
      <p:grpSp>
        <p:nvGrpSpPr>
          <p:cNvPr id="5" name="Group 4"/>
          <p:cNvGrpSpPr>
            <a:grpSpLocks noChangeAspect="1"/>
          </p:cNvGrpSpPr>
          <p:nvPr/>
        </p:nvGrpSpPr>
        <p:grpSpPr>
          <a:xfrm>
            <a:off x="5040040" y="1512957"/>
            <a:ext cx="3986998" cy="4483953"/>
            <a:chOff x="1930129" y="1480106"/>
            <a:chExt cx="4531086" cy="5095859"/>
          </a:xfrm>
        </p:grpSpPr>
        <p:grpSp>
          <p:nvGrpSpPr>
            <p:cNvPr id="6" name="Group 5"/>
            <p:cNvGrpSpPr/>
            <p:nvPr/>
          </p:nvGrpSpPr>
          <p:grpSpPr>
            <a:xfrm>
              <a:off x="1930129" y="1824038"/>
              <a:ext cx="4419871" cy="4332828"/>
              <a:chOff x="1930130" y="1880095"/>
              <a:chExt cx="4419871" cy="4332828"/>
            </a:xfrm>
          </p:grpSpPr>
          <p:pic>
            <p:nvPicPr>
              <p:cNvPr id="9" name="Picture 8" descr="Screen Shot 2012-11-07 at 10.53.39 AM.png"/>
              <p:cNvPicPr>
                <a:picLocks noChangeAspect="1"/>
              </p:cNvPicPr>
              <p:nvPr/>
            </p:nvPicPr>
            <p:blipFill rotWithShape="1">
              <a:blip r:embed="rId3">
                <a:extLst>
                  <a:ext uri="{28A0092B-C50C-407E-A947-70E740481C1C}">
                    <a14:useLocalDpi xmlns:a14="http://schemas.microsoft.com/office/drawing/2010/main" val="0"/>
                  </a:ext>
                </a:extLst>
              </a:blip>
              <a:srcRect t="4246" b="10974"/>
              <a:stretch/>
            </p:blipFill>
            <p:spPr>
              <a:xfrm>
                <a:off x="1930130" y="1905495"/>
                <a:ext cx="4419870" cy="4307428"/>
              </a:xfrm>
              <a:prstGeom prst="rect">
                <a:avLst/>
              </a:prstGeom>
              <a:ln>
                <a:noFill/>
              </a:ln>
            </p:spPr>
          </p:pic>
          <p:pic>
            <p:nvPicPr>
              <p:cNvPr id="10" name="Picture 9" descr="Screen Shot 2012-11-07 at 10.32.21 AM.png"/>
              <p:cNvPicPr>
                <a:picLocks noChangeAspect="1"/>
              </p:cNvPicPr>
              <p:nvPr/>
            </p:nvPicPr>
            <p:blipFill rotWithShape="1">
              <a:blip r:embed="rId4">
                <a:clrChange>
                  <a:clrFrom>
                    <a:srgbClr val="FFFFFF"/>
                  </a:clrFrom>
                  <a:clrTo>
                    <a:srgbClr val="FFFFFF">
                      <a:alpha val="0"/>
                    </a:srgbClr>
                  </a:clrTo>
                </a:clrChange>
                <a:alphaModFix amt="68000"/>
                <a:duotone>
                  <a:prstClr val="black"/>
                  <a:schemeClr val="accent2">
                    <a:tint val="45000"/>
                    <a:satMod val="400000"/>
                  </a:schemeClr>
                </a:duotone>
                <a:extLst>
                  <a:ext uri="{BEBA8EAE-BF5A-486C-A8C5-ECC9F3942E4B}">
                    <a14:imgProps xmlns:a14="http://schemas.microsoft.com/office/drawing/2010/main">
                      <a14:imgLayer r:embed="rId5">
                        <a14:imgEffect>
                          <a14:backgroundRemoval t="9875" b="72323" l="9045" r="61809"/>
                        </a14:imgEffect>
                      </a14:imgLayer>
                    </a14:imgProps>
                  </a:ext>
                  <a:ext uri="{28A0092B-C50C-407E-A947-70E740481C1C}">
                    <a14:useLocalDpi xmlns:a14="http://schemas.microsoft.com/office/drawing/2010/main" val="0"/>
                  </a:ext>
                </a:extLst>
              </a:blip>
              <a:srcRect r="9119"/>
              <a:stretch/>
            </p:blipFill>
            <p:spPr>
              <a:xfrm>
                <a:off x="2057131" y="1880095"/>
                <a:ext cx="4292870" cy="4266705"/>
              </a:xfrm>
              <a:prstGeom prst="rect">
                <a:avLst/>
              </a:prstGeom>
              <a:ln>
                <a:noFill/>
              </a:ln>
            </p:spPr>
          </p:pic>
        </p:grpSp>
        <p:pic>
          <p:nvPicPr>
            <p:cNvPr id="7" name="Picture 6" descr="Screen Shot 2012-11-07 at 10.53.39 AM.png"/>
            <p:cNvPicPr>
              <a:picLocks noChangeAspect="1"/>
            </p:cNvPicPr>
            <p:nvPr/>
          </p:nvPicPr>
          <p:blipFill rotWithShape="1">
            <a:blip r:embed="rId3">
              <a:extLst>
                <a:ext uri="{28A0092B-C50C-407E-A947-70E740481C1C}">
                  <a14:useLocalDpi xmlns:a14="http://schemas.microsoft.com/office/drawing/2010/main" val="0"/>
                </a:ext>
              </a:extLst>
            </a:blip>
            <a:srcRect l="8431" t="91291" r="2096"/>
            <a:stretch/>
          </p:blipFill>
          <p:spPr>
            <a:xfrm>
              <a:off x="2057130" y="6146800"/>
              <a:ext cx="3835400" cy="429165"/>
            </a:xfrm>
            <a:prstGeom prst="rect">
              <a:avLst/>
            </a:prstGeom>
            <a:ln>
              <a:noFill/>
            </a:ln>
          </p:spPr>
        </p:pic>
        <p:sp>
          <p:nvSpPr>
            <p:cNvPr id="8" name="TextBox 7"/>
            <p:cNvSpPr txBox="1"/>
            <p:nvPr/>
          </p:nvSpPr>
          <p:spPr>
            <a:xfrm>
              <a:off x="2170610" y="1480106"/>
              <a:ext cx="4290605" cy="419733"/>
            </a:xfrm>
            <a:prstGeom prst="rect">
              <a:avLst/>
            </a:prstGeom>
            <a:noFill/>
            <a:ln>
              <a:noFill/>
            </a:ln>
          </p:spPr>
          <p:txBody>
            <a:bodyPr wrap="none" rtlCol="0">
              <a:spAutoFit/>
            </a:bodyPr>
            <a:lstStyle/>
            <a:p>
              <a:pPr algn="ctr"/>
              <a:r>
                <a:rPr lang="en-US" dirty="0" smtClean="0"/>
                <a:t>Jun 22 Average WRF-</a:t>
              </a:r>
              <a:r>
                <a:rPr lang="en-US" dirty="0" err="1" smtClean="0"/>
                <a:t>Chem</a:t>
              </a:r>
              <a:r>
                <a:rPr lang="en-US" dirty="0" smtClean="0"/>
                <a:t> Surface BC</a:t>
              </a:r>
              <a:endParaRPr lang="en-US" dirty="0"/>
            </a:p>
          </p:txBody>
        </p:sp>
      </p:grpSp>
      <p:sp>
        <p:nvSpPr>
          <p:cNvPr id="11" name="TextBox 10"/>
          <p:cNvSpPr txBox="1"/>
          <p:nvPr/>
        </p:nvSpPr>
        <p:spPr>
          <a:xfrm>
            <a:off x="8405167" y="5572921"/>
            <a:ext cx="597583" cy="230832"/>
          </a:xfrm>
          <a:prstGeom prst="rect">
            <a:avLst/>
          </a:prstGeom>
          <a:noFill/>
        </p:spPr>
        <p:txBody>
          <a:bodyPr wrap="none" rtlCol="0">
            <a:spAutoFit/>
          </a:bodyPr>
          <a:lstStyle/>
          <a:p>
            <a:r>
              <a:rPr lang="en-US" sz="900" dirty="0" smtClean="0"/>
              <a:t>(</a:t>
            </a:r>
            <a:r>
              <a:rPr lang="en-US" sz="900" dirty="0" err="1" smtClean="0"/>
              <a:t>ug</a:t>
            </a:r>
            <a:r>
              <a:rPr lang="en-US" sz="900" dirty="0" smtClean="0"/>
              <a:t> / m</a:t>
            </a:r>
            <a:r>
              <a:rPr lang="en-US" sz="900" baseline="30000" dirty="0" smtClean="0"/>
              <a:t>3</a:t>
            </a:r>
            <a:r>
              <a:rPr lang="en-US" sz="900" dirty="0" smtClean="0"/>
              <a:t>)</a:t>
            </a:r>
            <a:endParaRPr lang="en-US" sz="900" dirty="0"/>
          </a:p>
        </p:txBody>
      </p:sp>
      <p:sp>
        <p:nvSpPr>
          <p:cNvPr id="4" name="Slide Number Placeholder 3"/>
          <p:cNvSpPr>
            <a:spLocks noGrp="1"/>
          </p:cNvSpPr>
          <p:nvPr>
            <p:ph type="sldNum" sz="quarter" idx="12"/>
          </p:nvPr>
        </p:nvSpPr>
        <p:spPr/>
        <p:txBody>
          <a:bodyPr/>
          <a:lstStyle/>
          <a:p>
            <a:fld id="{F3A26D33-D7FB-134A-9555-D3312AC8D47C}" type="slidenum">
              <a:rPr lang="en-US" smtClean="0"/>
              <a:t>16</a:t>
            </a:fld>
            <a:endParaRPr lang="en-US"/>
          </a:p>
        </p:txBody>
      </p:sp>
    </p:spTree>
    <p:extLst>
      <p:ext uri="{BB962C8B-B14F-4D97-AF65-F5344CB8AC3E}">
        <p14:creationId xmlns:p14="http://schemas.microsoft.com/office/powerpoint/2010/main" val="39144651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2286" y="5982836"/>
            <a:ext cx="5670048" cy="738664"/>
          </a:xfrm>
          <a:prstGeom prst="rect">
            <a:avLst/>
          </a:prstGeom>
          <a:solidFill>
            <a:schemeClr val="bg1"/>
          </a:solidFill>
          <a:ln>
            <a:solidFill>
              <a:srgbClr val="FF0000"/>
            </a:solidFill>
          </a:ln>
        </p:spPr>
        <p:txBody>
          <a:bodyPr wrap="square" rtlCol="0">
            <a:spAutoFit/>
          </a:bodyPr>
          <a:lstStyle/>
          <a:p>
            <a:pPr marL="285750" indent="-285750">
              <a:buFont typeface="Arial"/>
              <a:buChar char="•"/>
            </a:pPr>
            <a:r>
              <a:rPr lang="en-US" sz="1400" dirty="0">
                <a:solidFill>
                  <a:srgbClr val="FF0000"/>
                </a:solidFill>
              </a:rPr>
              <a:t>2</a:t>
            </a:r>
            <a:r>
              <a:rPr lang="en-US" sz="1400" dirty="0" smtClean="0">
                <a:solidFill>
                  <a:srgbClr val="FF0000"/>
                </a:solidFill>
              </a:rPr>
              <a:t> </a:t>
            </a:r>
            <a:r>
              <a:rPr lang="en-US" sz="1400" dirty="0">
                <a:solidFill>
                  <a:srgbClr val="FF0000"/>
                </a:solidFill>
              </a:rPr>
              <a:t>m</a:t>
            </a:r>
            <a:r>
              <a:rPr lang="en-US" sz="1400" dirty="0" smtClean="0">
                <a:solidFill>
                  <a:srgbClr val="FF0000"/>
                </a:solidFill>
              </a:rPr>
              <a:t>inute average observation (10 sec from instrument)</a:t>
            </a:r>
          </a:p>
          <a:p>
            <a:pPr marL="285750" indent="-285750">
              <a:buFont typeface="Arial"/>
              <a:buChar char="•"/>
            </a:pPr>
            <a:r>
              <a:rPr lang="en-US" sz="1400" dirty="0" smtClean="0">
                <a:solidFill>
                  <a:srgbClr val="FF0000"/>
                </a:solidFill>
              </a:rPr>
              <a:t>1 hour model interpolated to 10 sec measurement locations, then averaged every </a:t>
            </a:r>
            <a:r>
              <a:rPr lang="en-US" sz="1400" dirty="0">
                <a:solidFill>
                  <a:srgbClr val="FF0000"/>
                </a:solidFill>
              </a:rPr>
              <a:t>2</a:t>
            </a:r>
            <a:r>
              <a:rPr lang="en-US" sz="1400" dirty="0" smtClean="0">
                <a:solidFill>
                  <a:srgbClr val="FF0000"/>
                </a:solidFill>
              </a:rPr>
              <a:t> minutes</a:t>
            </a:r>
            <a:endParaRPr lang="en-US" sz="1400" dirty="0">
              <a:solidFill>
                <a:srgbClr val="FF0000"/>
              </a:solidFill>
            </a:endParaRPr>
          </a:p>
        </p:txBody>
      </p:sp>
      <p:pic>
        <p:nvPicPr>
          <p:cNvPr id="6" name="Picture 5" descr="Screen Shot 2013-08-18 at 4.02.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968" y="448808"/>
            <a:ext cx="7547665" cy="5534028"/>
          </a:xfrm>
          <a:prstGeom prst="rect">
            <a:avLst/>
          </a:prstGeom>
        </p:spPr>
      </p:pic>
      <p:sp>
        <p:nvSpPr>
          <p:cNvPr id="2" name="Slide Number Placeholder 1"/>
          <p:cNvSpPr>
            <a:spLocks noGrp="1"/>
          </p:cNvSpPr>
          <p:nvPr>
            <p:ph type="sldNum" sz="quarter" idx="12"/>
          </p:nvPr>
        </p:nvSpPr>
        <p:spPr/>
        <p:txBody>
          <a:bodyPr/>
          <a:lstStyle/>
          <a:p>
            <a:fld id="{F3A26D33-D7FB-134A-9555-D3312AC8D47C}" type="slidenum">
              <a:rPr lang="en-US" smtClean="0"/>
              <a:t>17</a:t>
            </a:fld>
            <a:endParaRPr lang="en-US"/>
          </a:p>
        </p:txBody>
      </p:sp>
      <p:sp>
        <p:nvSpPr>
          <p:cNvPr id="3" name="TextBox 2"/>
          <p:cNvSpPr txBox="1"/>
          <p:nvPr/>
        </p:nvSpPr>
        <p:spPr>
          <a:xfrm>
            <a:off x="212551" y="4451047"/>
            <a:ext cx="1861920" cy="1200329"/>
          </a:xfrm>
          <a:prstGeom prst="rect">
            <a:avLst/>
          </a:prstGeom>
          <a:noFill/>
        </p:spPr>
        <p:txBody>
          <a:bodyPr wrap="none" rtlCol="0">
            <a:spAutoFit/>
          </a:bodyPr>
          <a:lstStyle/>
          <a:p>
            <a:r>
              <a:rPr lang="en-US" dirty="0" smtClean="0"/>
              <a:t>Typical air speed: </a:t>
            </a:r>
          </a:p>
          <a:p>
            <a:r>
              <a:rPr lang="en-US" dirty="0" smtClean="0"/>
              <a:t>8-12 km/min</a:t>
            </a:r>
          </a:p>
          <a:p>
            <a:endParaRPr lang="en-US" dirty="0"/>
          </a:p>
          <a:p>
            <a:endParaRPr lang="en-US" dirty="0"/>
          </a:p>
        </p:txBody>
      </p:sp>
    </p:spTree>
    <p:extLst>
      <p:ext uri="{BB962C8B-B14F-4D97-AF65-F5344CB8AC3E}">
        <p14:creationId xmlns:p14="http://schemas.microsoft.com/office/powerpoint/2010/main" val="11189598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a:grpSpLocks noChangeAspect="1"/>
          </p:cNvGrpSpPr>
          <p:nvPr/>
        </p:nvGrpSpPr>
        <p:grpSpPr>
          <a:xfrm>
            <a:off x="247177" y="0"/>
            <a:ext cx="7415783" cy="6858001"/>
            <a:chOff x="3576993" y="2370450"/>
            <a:chExt cx="2346491" cy="2169999"/>
          </a:xfrm>
        </p:grpSpPr>
        <p:grpSp>
          <p:nvGrpSpPr>
            <p:cNvPr id="13" name="Group 12"/>
            <p:cNvGrpSpPr>
              <a:grpSpLocks noChangeAspect="1"/>
            </p:cNvGrpSpPr>
            <p:nvPr/>
          </p:nvGrpSpPr>
          <p:grpSpPr>
            <a:xfrm>
              <a:off x="3576993" y="2370450"/>
              <a:ext cx="2346491" cy="2169999"/>
              <a:chOff x="1747101" y="1228529"/>
              <a:chExt cx="5943600" cy="5496552"/>
            </a:xfrm>
          </p:grpSpPr>
          <p:pic>
            <p:nvPicPr>
              <p:cNvPr id="20" name="Picture 19" descr="a1.08174.USA5.143.1000m.jpg"/>
              <p:cNvPicPr>
                <a:picLocks noChangeAspect="1"/>
              </p:cNvPicPr>
              <p:nvPr/>
            </p:nvPicPr>
            <p:blipFill rotWithShape="1">
              <a:blip r:embed="rId3">
                <a:extLst>
                  <a:ext uri="{28A0092B-C50C-407E-A947-70E740481C1C}">
                    <a14:useLocalDpi xmlns:a14="http://schemas.microsoft.com/office/drawing/2010/main" val="0"/>
                  </a:ext>
                </a:extLst>
              </a:blip>
              <a:srcRect t="-2" b="59413"/>
              <a:stretch/>
            </p:blipFill>
            <p:spPr>
              <a:xfrm>
                <a:off x="1747101" y="3941616"/>
                <a:ext cx="5943600" cy="2783465"/>
              </a:xfrm>
              <a:prstGeom prst="rect">
                <a:avLst/>
              </a:prstGeom>
              <a:ln>
                <a:solidFill>
                  <a:srgbClr val="000000"/>
                </a:solidFill>
              </a:ln>
            </p:spPr>
          </p:pic>
          <p:pic>
            <p:nvPicPr>
              <p:cNvPr id="21" name="Picture 20" descr="a1.08174.USA1.143.1000m.jpg"/>
              <p:cNvPicPr>
                <a:picLocks noChangeAspect="1"/>
              </p:cNvPicPr>
              <p:nvPr/>
            </p:nvPicPr>
            <p:blipFill rotWithShape="1">
              <a:blip r:embed="rId4">
                <a:extLst>
                  <a:ext uri="{28A0092B-C50C-407E-A947-70E740481C1C}">
                    <a14:useLocalDpi xmlns:a14="http://schemas.microsoft.com/office/drawing/2010/main" val="0"/>
                  </a:ext>
                </a:extLst>
              </a:blip>
              <a:srcRect t="60492"/>
              <a:stretch/>
            </p:blipFill>
            <p:spPr>
              <a:xfrm>
                <a:off x="1747101" y="1228529"/>
                <a:ext cx="5943600" cy="2709466"/>
              </a:xfrm>
              <a:prstGeom prst="rect">
                <a:avLst/>
              </a:prstGeom>
              <a:ln>
                <a:solidFill>
                  <a:srgbClr val="000000"/>
                </a:solidFill>
              </a:ln>
            </p:spPr>
          </p:pic>
        </p:grpSp>
        <p:grpSp>
          <p:nvGrpSpPr>
            <p:cNvPr id="14" name="Group 13"/>
            <p:cNvGrpSpPr>
              <a:grpSpLocks noChangeAspect="1"/>
            </p:cNvGrpSpPr>
            <p:nvPr/>
          </p:nvGrpSpPr>
          <p:grpSpPr>
            <a:xfrm>
              <a:off x="3576993" y="2370450"/>
              <a:ext cx="2346491" cy="2169999"/>
              <a:chOff x="2459886" y="1113477"/>
              <a:chExt cx="5943600" cy="5496548"/>
            </a:xfrm>
          </p:grpSpPr>
          <p:pic>
            <p:nvPicPr>
              <p:cNvPr id="18" name="Picture 17" descr="USA5.coastline.1000m.png"/>
              <p:cNvPicPr>
                <a:picLocks noChangeAspect="1"/>
              </p:cNvPicPr>
              <p:nvPr/>
            </p:nvPicPr>
            <p:blipFill rotWithShape="1">
              <a:blip r:embed="rId5">
                <a:duotone>
                  <a:prstClr val="black"/>
                  <a:srgbClr val="0B00B5">
                    <a:tint val="45000"/>
                    <a:satMod val="400000"/>
                  </a:srgbClr>
                </a:duotone>
                <a:extLst>
                  <a:ext uri="{28A0092B-C50C-407E-A947-70E740481C1C}">
                    <a14:useLocalDpi xmlns:a14="http://schemas.microsoft.com/office/drawing/2010/main" val="0"/>
                  </a:ext>
                </a:extLst>
              </a:blip>
              <a:srcRect t="1" b="59767"/>
              <a:stretch/>
            </p:blipFill>
            <p:spPr>
              <a:xfrm>
                <a:off x="2459886" y="3812834"/>
                <a:ext cx="5943600" cy="2797191"/>
              </a:xfrm>
              <a:prstGeom prst="rect">
                <a:avLst/>
              </a:prstGeom>
              <a:ln>
                <a:solidFill>
                  <a:schemeClr val="tx1"/>
                </a:solidFill>
              </a:ln>
            </p:spPr>
          </p:pic>
          <p:pic>
            <p:nvPicPr>
              <p:cNvPr id="19" name="Picture 18" descr="USA1.coastline.1000m.png"/>
              <p:cNvPicPr>
                <a:picLocks noChangeAspect="1"/>
              </p:cNvPicPr>
              <p:nvPr/>
            </p:nvPicPr>
            <p:blipFill rotWithShape="1">
              <a:blip r:embed="rId6">
                <a:duotone>
                  <a:prstClr val="black"/>
                  <a:srgbClr val="0B00B5">
                    <a:tint val="45000"/>
                    <a:satMod val="400000"/>
                  </a:srgbClr>
                </a:duotone>
                <a:extLst>
                  <a:ext uri="{28A0092B-C50C-407E-A947-70E740481C1C}">
                    <a14:useLocalDpi xmlns:a14="http://schemas.microsoft.com/office/drawing/2010/main" val="0"/>
                  </a:ext>
                </a:extLst>
              </a:blip>
              <a:srcRect t="60578" b="-2"/>
              <a:stretch/>
            </p:blipFill>
            <p:spPr>
              <a:xfrm>
                <a:off x="2459886" y="1113477"/>
                <a:ext cx="5943600" cy="2703639"/>
              </a:xfrm>
              <a:prstGeom prst="rect">
                <a:avLst/>
              </a:prstGeom>
              <a:ln>
                <a:solidFill>
                  <a:schemeClr val="tx1"/>
                </a:solidFill>
              </a:ln>
            </p:spPr>
          </p:pic>
        </p:grpSp>
        <p:grpSp>
          <p:nvGrpSpPr>
            <p:cNvPr id="15" name="Group 14"/>
            <p:cNvGrpSpPr>
              <a:grpSpLocks noChangeAspect="1"/>
            </p:cNvGrpSpPr>
            <p:nvPr/>
          </p:nvGrpSpPr>
          <p:grpSpPr>
            <a:xfrm>
              <a:off x="3576993" y="2370450"/>
              <a:ext cx="2346491" cy="2169998"/>
              <a:chOff x="2097833" y="728511"/>
              <a:chExt cx="5943600" cy="5496552"/>
            </a:xfrm>
          </p:grpSpPr>
          <p:pic>
            <p:nvPicPr>
              <p:cNvPr id="16" name="Picture 15" descr="USA5.borders.1000m.png"/>
              <p:cNvPicPr>
                <a:picLocks noChangeAspect="1"/>
              </p:cNvPicPr>
              <p:nvPr/>
            </p:nvPicPr>
            <p:blipFill rotWithShape="1">
              <a:blip r:embed="rId7">
                <a:duotone>
                  <a:prstClr val="black"/>
                  <a:srgbClr val="0024C6">
                    <a:tint val="45000"/>
                    <a:satMod val="400000"/>
                  </a:srgbClr>
                </a:duotone>
                <a:extLst>
                  <a:ext uri="{28A0092B-C50C-407E-A947-70E740481C1C}">
                    <a14:useLocalDpi xmlns:a14="http://schemas.microsoft.com/office/drawing/2010/main" val="0"/>
                  </a:ext>
                </a:extLst>
              </a:blip>
              <a:srcRect t="1" b="59388"/>
              <a:stretch/>
            </p:blipFill>
            <p:spPr>
              <a:xfrm>
                <a:off x="2097833" y="3439988"/>
                <a:ext cx="5943600" cy="2785075"/>
              </a:xfrm>
              <a:prstGeom prst="rect">
                <a:avLst/>
              </a:prstGeom>
              <a:ln>
                <a:solidFill>
                  <a:schemeClr val="tx1"/>
                </a:solidFill>
              </a:ln>
            </p:spPr>
          </p:pic>
          <p:pic>
            <p:nvPicPr>
              <p:cNvPr id="17" name="Picture 16" descr="USA1.borders.1000m.png"/>
              <p:cNvPicPr>
                <a:picLocks noChangeAspect="1"/>
              </p:cNvPicPr>
              <p:nvPr/>
            </p:nvPicPr>
            <p:blipFill rotWithShape="1">
              <a:blip r:embed="rId8">
                <a:duotone>
                  <a:prstClr val="black"/>
                  <a:srgbClr val="0024C6">
                    <a:tint val="45000"/>
                    <a:satMod val="400000"/>
                  </a:srgbClr>
                </a:duotone>
                <a:extLst>
                  <a:ext uri="{28A0092B-C50C-407E-A947-70E740481C1C}">
                    <a14:useLocalDpi xmlns:a14="http://schemas.microsoft.com/office/drawing/2010/main" val="0"/>
                  </a:ext>
                </a:extLst>
              </a:blip>
              <a:srcRect t="60624" b="-1"/>
              <a:stretch/>
            </p:blipFill>
            <p:spPr>
              <a:xfrm>
                <a:off x="2097833" y="728511"/>
                <a:ext cx="5943600" cy="2700489"/>
              </a:xfrm>
              <a:prstGeom prst="rect">
                <a:avLst/>
              </a:prstGeom>
              <a:ln>
                <a:solidFill>
                  <a:schemeClr val="tx1"/>
                </a:solidFill>
              </a:ln>
            </p:spPr>
          </p:pic>
        </p:grpSp>
      </p:grpSp>
      <p:grpSp>
        <p:nvGrpSpPr>
          <p:cNvPr id="34" name="Group 33"/>
          <p:cNvGrpSpPr>
            <a:grpSpLocks noChangeAspect="1"/>
          </p:cNvGrpSpPr>
          <p:nvPr/>
        </p:nvGrpSpPr>
        <p:grpSpPr>
          <a:xfrm>
            <a:off x="-397904" y="-380285"/>
            <a:ext cx="8092703" cy="8092440"/>
            <a:chOff x="2462473" y="886723"/>
            <a:chExt cx="4919632" cy="4919472"/>
          </a:xfrm>
        </p:grpSpPr>
        <p:pic>
          <p:nvPicPr>
            <p:cNvPr id="35" name="Picture 34" descr="Screen Shot 2012-11-13 at 9.50.15 PM.png"/>
            <p:cNvPicPr>
              <a:picLocks noChangeAspect="1"/>
            </p:cNvPicPr>
            <p:nvPr/>
          </p:nvPicPr>
          <p:blipFill rotWithShape="1">
            <a:blip r:embed="rId9">
              <a:alphaModFix amt="37000"/>
              <a:extLst>
                <a:ext uri="{28A0092B-C50C-407E-A947-70E740481C1C}">
                  <a14:useLocalDpi xmlns:a14="http://schemas.microsoft.com/office/drawing/2010/main" val="0"/>
                </a:ext>
              </a:extLst>
            </a:blip>
            <a:srcRect l="8548" t="1034" r="3099" b="17005"/>
            <a:stretch/>
          </p:blipFill>
          <p:spPr>
            <a:xfrm>
              <a:off x="2462473" y="886723"/>
              <a:ext cx="4919632" cy="4919472"/>
            </a:xfrm>
            <a:prstGeom prst="rect">
              <a:avLst/>
            </a:prstGeom>
          </p:spPr>
        </p:pic>
        <p:pic>
          <p:nvPicPr>
            <p:cNvPr id="36" name="Picture 35" descr="Screen Shot 2012-11-13 at 10.54.12 PM.png"/>
            <p:cNvPicPr>
              <a:picLocks noChangeAspect="1"/>
            </p:cNvPicPr>
            <p:nvPr/>
          </p:nvPicPr>
          <p:blipFill rotWithShape="1">
            <a:blip r:embed="rId10">
              <a:clrChange>
                <a:clrFrom>
                  <a:srgbClr val="FFFFFF"/>
                </a:clrFrom>
                <a:clrTo>
                  <a:srgbClr val="FFFFFF">
                    <a:alpha val="0"/>
                  </a:srgbClr>
                </a:clrTo>
              </a:clrChange>
              <a:alphaModFix amt="78000"/>
              <a:extLst>
                <a:ext uri="{BEBA8EAE-BF5A-486C-A8C5-ECC9F3942E4B}">
                  <a14:imgProps xmlns:a14="http://schemas.microsoft.com/office/drawing/2010/main">
                    <a14:imgLayer r:embed="rId11">
                      <a14:imgEffect>
                        <a14:backgroundRemoval t="10341" b="73479" l="9305" r="60428">
                          <a14:foregroundMark x1="36791" y1="19343" x2="36791" y2="19343"/>
                          <a14:foregroundMark x1="36364" y1="17883" x2="36364" y2="17883"/>
                          <a14:foregroundMark x1="33476" y1="29319" x2="35829" y2="24088"/>
                          <a14:foregroundMark x1="33262" y1="29440" x2="33262" y2="29440"/>
                          <a14:foregroundMark x1="32193" y1="31995" x2="32193" y2="31995"/>
                          <a14:foregroundMark x1="19893" y1="57056" x2="19893" y2="57056"/>
                          <a14:foregroundMark x1="57647" y1="67153" x2="57647" y2="67153"/>
                          <a14:foregroundMark x1="45027" y1="63625" x2="45027" y2="63625"/>
                          <a14:foregroundMark x1="56150" y1="67275" x2="56150" y2="67275"/>
                          <a14:backgroundMark x1="32513" y1="38321" x2="32513" y2="38321"/>
                          <a14:backgroundMark x1="58824" y1="61314" x2="58824" y2="61314"/>
                          <a14:backgroundMark x1="22674" y1="59976" x2="22674" y2="59976"/>
                          <a14:backgroundMark x1="21818" y1="60219" x2="21818" y2="60219"/>
                          <a14:backgroundMark x1="22139" y1="60706" x2="22139" y2="60706"/>
                          <a14:backgroundMark x1="20642" y1="58881" x2="20642" y2="58881"/>
                          <a14:backgroundMark x1="52620" y1="68491" x2="52620" y2="68491"/>
                          <a14:backgroundMark x1="51765" y1="67762" x2="51765" y2="67762"/>
                          <a14:backgroundMark x1="56578" y1="68005" x2="56578" y2="68005"/>
                          <a14:backgroundMark x1="54011" y1="67032" x2="54011" y2="67032"/>
                          <a14:backgroundMark x1="56257" y1="66545" x2="56257" y2="66545"/>
                          <a14:backgroundMark x1="33048" y1="38808" x2="33048" y2="38808"/>
                          <a14:backgroundMark x1="31016" y1="38929" x2="31016" y2="38929"/>
                          <a14:backgroundMark x1="27059" y1="13139" x2="27059" y2="13139"/>
                          <a14:backgroundMark x1="26738" y1="13260" x2="26738" y2="13260"/>
                        </a14:backgroundRemoval>
                      </a14:imgEffect>
                    </a14:imgLayer>
                  </a14:imgProps>
                </a:ext>
                <a:ext uri="{28A0092B-C50C-407E-A947-70E740481C1C}">
                  <a14:useLocalDpi xmlns:a14="http://schemas.microsoft.com/office/drawing/2010/main" val="0"/>
                </a:ext>
              </a:extLst>
            </a:blip>
            <a:srcRect l="8093" t="8705" r="38138" b="24102"/>
            <a:stretch/>
          </p:blipFill>
          <p:spPr>
            <a:xfrm>
              <a:off x="2574098" y="1292784"/>
              <a:ext cx="3220457" cy="3538151"/>
            </a:xfrm>
            <a:prstGeom prst="rect">
              <a:avLst/>
            </a:prstGeom>
          </p:spPr>
        </p:pic>
      </p:grpSp>
      <p:sp>
        <p:nvSpPr>
          <p:cNvPr id="37" name="TextBox 36"/>
          <p:cNvSpPr txBox="1"/>
          <p:nvPr/>
        </p:nvSpPr>
        <p:spPr>
          <a:xfrm>
            <a:off x="4532316" y="514589"/>
            <a:ext cx="4457076" cy="1938992"/>
          </a:xfrm>
          <a:prstGeom prst="rect">
            <a:avLst/>
          </a:prstGeom>
          <a:solidFill>
            <a:schemeClr val="bg1"/>
          </a:solidFill>
          <a:ln>
            <a:solidFill>
              <a:srgbClr val="FF0000"/>
            </a:solidFill>
          </a:ln>
        </p:spPr>
        <p:txBody>
          <a:bodyPr wrap="square" rtlCol="0">
            <a:spAutoFit/>
          </a:bodyPr>
          <a:lstStyle/>
          <a:p>
            <a:r>
              <a:rPr lang="en-US" sz="2400" dirty="0" smtClean="0">
                <a:solidFill>
                  <a:srgbClr val="FF0000"/>
                </a:solidFill>
              </a:rPr>
              <a:t>Jun 22, 2008</a:t>
            </a:r>
          </a:p>
          <a:p>
            <a:pPr marL="342900" indent="-342900">
              <a:buFont typeface="Arial"/>
              <a:buChar char="•"/>
            </a:pPr>
            <a:r>
              <a:rPr lang="en-US" sz="2400" dirty="0" smtClean="0">
                <a:solidFill>
                  <a:srgbClr val="FF0000"/>
                </a:solidFill>
              </a:rPr>
              <a:t>MODIS AQUA True Color</a:t>
            </a:r>
          </a:p>
          <a:p>
            <a:pPr marL="800100" lvl="1" indent="-342900">
              <a:buFont typeface="Wingdings" charset="2"/>
              <a:buChar char="§"/>
            </a:pPr>
            <a:r>
              <a:rPr lang="en-US" sz="2400" dirty="0" smtClean="0">
                <a:solidFill>
                  <a:srgbClr val="FF0000"/>
                </a:solidFill>
              </a:rPr>
              <a:t>UTC 20:35 (12:35 PST)</a:t>
            </a:r>
          </a:p>
          <a:p>
            <a:pPr marL="342900" indent="-342900">
              <a:buFont typeface="Arial"/>
              <a:buChar char="•"/>
            </a:pPr>
            <a:r>
              <a:rPr lang="en-US" sz="2400" dirty="0" smtClean="0">
                <a:solidFill>
                  <a:srgbClr val="FF0000"/>
                </a:solidFill>
              </a:rPr>
              <a:t>12km Total daily BB Emissions</a:t>
            </a:r>
          </a:p>
          <a:p>
            <a:pPr marL="342900" indent="-342900">
              <a:buFont typeface="Arial"/>
              <a:buChar char="•"/>
            </a:pPr>
            <a:r>
              <a:rPr lang="en-US" sz="2400" dirty="0" smtClean="0">
                <a:solidFill>
                  <a:srgbClr val="FF0000"/>
                </a:solidFill>
              </a:rPr>
              <a:t>1min flight concentration</a:t>
            </a:r>
            <a:endParaRPr lang="en-US" sz="2400" dirty="0">
              <a:solidFill>
                <a:srgbClr val="FF0000"/>
              </a:solidFill>
            </a:endParaRPr>
          </a:p>
        </p:txBody>
      </p:sp>
      <p:grpSp>
        <p:nvGrpSpPr>
          <p:cNvPr id="42" name="Group 41"/>
          <p:cNvGrpSpPr/>
          <p:nvPr/>
        </p:nvGrpSpPr>
        <p:grpSpPr>
          <a:xfrm>
            <a:off x="2374066" y="342276"/>
            <a:ext cx="1042974" cy="687426"/>
            <a:chOff x="2385718" y="318974"/>
            <a:chExt cx="1042974" cy="687426"/>
          </a:xfrm>
        </p:grpSpPr>
        <p:cxnSp>
          <p:nvCxnSpPr>
            <p:cNvPr id="43" name="Straight Connector 42"/>
            <p:cNvCxnSpPr/>
            <p:nvPr/>
          </p:nvCxnSpPr>
          <p:spPr>
            <a:xfrm flipV="1">
              <a:off x="2528042" y="613126"/>
              <a:ext cx="218953" cy="393274"/>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385718" y="318974"/>
              <a:ext cx="1042974" cy="338554"/>
            </a:xfrm>
            <a:prstGeom prst="rect">
              <a:avLst/>
            </a:prstGeom>
            <a:noFill/>
          </p:spPr>
          <p:txBody>
            <a:bodyPr wrap="none" rtlCol="0">
              <a:spAutoFit/>
            </a:bodyPr>
            <a:lstStyle/>
            <a:p>
              <a:r>
                <a:rPr lang="en-US" sz="1600" dirty="0" smtClean="0"/>
                <a:t>UTC 21:10</a:t>
              </a:r>
              <a:endParaRPr lang="en-US" sz="1600" dirty="0"/>
            </a:p>
          </p:txBody>
        </p:sp>
      </p:grpSp>
      <p:grpSp>
        <p:nvGrpSpPr>
          <p:cNvPr id="45" name="Group 44"/>
          <p:cNvGrpSpPr/>
          <p:nvPr/>
        </p:nvGrpSpPr>
        <p:grpSpPr>
          <a:xfrm>
            <a:off x="2404523" y="1864802"/>
            <a:ext cx="1164917" cy="1168262"/>
            <a:chOff x="2416175" y="1841500"/>
            <a:chExt cx="1164917" cy="1168262"/>
          </a:xfrm>
        </p:grpSpPr>
        <p:cxnSp>
          <p:nvCxnSpPr>
            <p:cNvPr id="46" name="Straight Connector 45"/>
            <p:cNvCxnSpPr/>
            <p:nvPr/>
          </p:nvCxnSpPr>
          <p:spPr>
            <a:xfrm>
              <a:off x="2416175" y="1841500"/>
              <a:ext cx="561578" cy="884729"/>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538118" y="2671208"/>
              <a:ext cx="1042974" cy="338554"/>
            </a:xfrm>
            <a:prstGeom prst="rect">
              <a:avLst/>
            </a:prstGeom>
            <a:noFill/>
          </p:spPr>
          <p:txBody>
            <a:bodyPr wrap="none" rtlCol="0">
              <a:spAutoFit/>
            </a:bodyPr>
            <a:lstStyle/>
            <a:p>
              <a:r>
                <a:rPr lang="en-US" sz="1600" dirty="0" smtClean="0"/>
                <a:t>UTC 21:30</a:t>
              </a:r>
              <a:endParaRPr lang="en-US" sz="1600" dirty="0"/>
            </a:p>
          </p:txBody>
        </p:sp>
      </p:grpSp>
      <p:sp>
        <p:nvSpPr>
          <p:cNvPr id="49" name="TextBox 48"/>
          <p:cNvSpPr txBox="1"/>
          <p:nvPr/>
        </p:nvSpPr>
        <p:spPr>
          <a:xfrm>
            <a:off x="5989595" y="6051177"/>
            <a:ext cx="1497751" cy="646331"/>
          </a:xfrm>
          <a:prstGeom prst="rect">
            <a:avLst/>
          </a:prstGeom>
          <a:noFill/>
        </p:spPr>
        <p:txBody>
          <a:bodyPr wrap="none" rtlCol="0">
            <a:spAutoFit/>
          </a:bodyPr>
          <a:lstStyle/>
          <a:p>
            <a:r>
              <a:rPr lang="en-US" dirty="0" smtClean="0"/>
              <a:t>PDT = UTC - 8</a:t>
            </a:r>
          </a:p>
          <a:p>
            <a:r>
              <a:rPr lang="en-US" dirty="0" smtClean="0"/>
              <a:t>PST = UTC - 7</a:t>
            </a:r>
          </a:p>
        </p:txBody>
      </p:sp>
      <p:sp>
        <p:nvSpPr>
          <p:cNvPr id="50" name="Oval 49"/>
          <p:cNvSpPr/>
          <p:nvPr/>
        </p:nvSpPr>
        <p:spPr>
          <a:xfrm rot="18839022">
            <a:off x="3345620" y="2155141"/>
            <a:ext cx="134696" cy="220596"/>
          </a:xfrm>
          <a:prstGeom prst="ellipse">
            <a:avLst/>
          </a:prstGeom>
          <a:noFill/>
          <a:ln w="952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18839022">
            <a:off x="3031488" y="2084635"/>
            <a:ext cx="134696" cy="138924"/>
          </a:xfrm>
          <a:prstGeom prst="ellipse">
            <a:avLst/>
          </a:prstGeom>
          <a:noFill/>
          <a:ln w="952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18839022">
            <a:off x="1936113" y="1881435"/>
            <a:ext cx="134696" cy="138924"/>
          </a:xfrm>
          <a:prstGeom prst="ellipse">
            <a:avLst/>
          </a:prstGeom>
          <a:noFill/>
          <a:ln w="952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18839022">
            <a:off x="2831636" y="1898388"/>
            <a:ext cx="134696" cy="138924"/>
          </a:xfrm>
          <a:prstGeom prst="ellipse">
            <a:avLst/>
          </a:prstGeom>
          <a:noFill/>
          <a:ln w="952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8839022">
            <a:off x="2093644" y="1681737"/>
            <a:ext cx="172788" cy="206229"/>
          </a:xfrm>
          <a:prstGeom prst="ellipse">
            <a:avLst/>
          </a:prstGeom>
          <a:noFill/>
          <a:ln w="952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8839022">
            <a:off x="1902070" y="814757"/>
            <a:ext cx="545359" cy="707260"/>
          </a:xfrm>
          <a:prstGeom prst="ellipse">
            <a:avLst/>
          </a:prstGeom>
          <a:noFill/>
          <a:ln w="9525"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105135" y="3449487"/>
            <a:ext cx="131090" cy="240254"/>
          </a:xfrm>
          <a:prstGeom prst="ellipse">
            <a:avLst/>
          </a:prstGeom>
          <a:noFill/>
          <a:ln w="952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18839022">
            <a:off x="3306684" y="1967299"/>
            <a:ext cx="134696" cy="138924"/>
          </a:xfrm>
          <a:prstGeom prst="ellipse">
            <a:avLst/>
          </a:prstGeom>
          <a:noFill/>
          <a:ln w="952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F3A26D33-D7FB-134A-9555-D3312AC8D47C}" type="slidenum">
              <a:rPr lang="en-US" smtClean="0"/>
              <a:t>18</a:t>
            </a:fld>
            <a:endParaRPr lang="en-US"/>
          </a:p>
        </p:txBody>
      </p:sp>
      <p:grpSp>
        <p:nvGrpSpPr>
          <p:cNvPr id="38" name="Group 37"/>
          <p:cNvGrpSpPr/>
          <p:nvPr/>
        </p:nvGrpSpPr>
        <p:grpSpPr>
          <a:xfrm>
            <a:off x="4822341" y="2646130"/>
            <a:ext cx="3864459" cy="1741267"/>
            <a:chOff x="5346590" y="1048774"/>
            <a:chExt cx="3864459" cy="1741267"/>
          </a:xfrm>
        </p:grpSpPr>
        <p:sp>
          <p:nvSpPr>
            <p:cNvPr id="39" name="Rectangle 38"/>
            <p:cNvSpPr/>
            <p:nvPr/>
          </p:nvSpPr>
          <p:spPr>
            <a:xfrm>
              <a:off x="5346590" y="1097153"/>
              <a:ext cx="3481994" cy="169288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rot="18839022">
              <a:off x="5549017" y="1249203"/>
              <a:ext cx="274320" cy="274320"/>
            </a:xfrm>
            <a:prstGeom prst="ellipse">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41" name="Oval 40"/>
            <p:cNvSpPr>
              <a:spLocks noChangeAspect="1"/>
            </p:cNvSpPr>
            <p:nvPr/>
          </p:nvSpPr>
          <p:spPr>
            <a:xfrm rot="18839022">
              <a:off x="5549014" y="1785629"/>
              <a:ext cx="274320" cy="27432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48" name="Oval 47"/>
            <p:cNvSpPr>
              <a:spLocks noChangeAspect="1"/>
            </p:cNvSpPr>
            <p:nvPr/>
          </p:nvSpPr>
          <p:spPr>
            <a:xfrm rot="18839022">
              <a:off x="5566828" y="2352085"/>
              <a:ext cx="274320" cy="27432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54" name="TextBox 53"/>
            <p:cNvSpPr txBox="1"/>
            <p:nvPr/>
          </p:nvSpPr>
          <p:spPr>
            <a:xfrm>
              <a:off x="5837458" y="1048774"/>
              <a:ext cx="2993801" cy="646331"/>
            </a:xfrm>
            <a:prstGeom prst="rect">
              <a:avLst/>
            </a:prstGeom>
            <a:noFill/>
          </p:spPr>
          <p:txBody>
            <a:bodyPr wrap="square" rtlCol="0">
              <a:spAutoFit/>
            </a:bodyPr>
            <a:lstStyle/>
            <a:p>
              <a:r>
                <a:rPr lang="en-US" dirty="0" smtClean="0">
                  <a:solidFill>
                    <a:srgbClr val="660066"/>
                  </a:solidFill>
                </a:rPr>
                <a:t>Large source, might need stronger advection</a:t>
              </a:r>
              <a:endParaRPr lang="en-US" dirty="0">
                <a:solidFill>
                  <a:srgbClr val="660066"/>
                </a:solidFill>
              </a:endParaRPr>
            </a:p>
          </p:txBody>
        </p:sp>
        <p:sp>
          <p:nvSpPr>
            <p:cNvPr id="55" name="TextBox 54"/>
            <p:cNvSpPr txBox="1"/>
            <p:nvPr/>
          </p:nvSpPr>
          <p:spPr>
            <a:xfrm>
              <a:off x="5819647" y="1592448"/>
              <a:ext cx="3011612" cy="646331"/>
            </a:xfrm>
            <a:prstGeom prst="rect">
              <a:avLst/>
            </a:prstGeom>
            <a:noFill/>
          </p:spPr>
          <p:txBody>
            <a:bodyPr wrap="square" rtlCol="0">
              <a:spAutoFit/>
            </a:bodyPr>
            <a:lstStyle/>
            <a:p>
              <a:r>
                <a:rPr lang="en-US" dirty="0" smtClean="0">
                  <a:solidFill>
                    <a:srgbClr val="FF0000"/>
                  </a:solidFill>
                </a:rPr>
                <a:t>Small source might need to be bigger</a:t>
              </a:r>
              <a:endParaRPr lang="en-US" dirty="0">
                <a:solidFill>
                  <a:srgbClr val="FF0000"/>
                </a:solidFill>
              </a:endParaRPr>
            </a:p>
          </p:txBody>
        </p:sp>
        <p:sp>
          <p:nvSpPr>
            <p:cNvPr id="56" name="TextBox 55"/>
            <p:cNvSpPr txBox="1"/>
            <p:nvPr/>
          </p:nvSpPr>
          <p:spPr>
            <a:xfrm>
              <a:off x="5816972" y="2143710"/>
              <a:ext cx="3394077" cy="646331"/>
            </a:xfrm>
            <a:prstGeom prst="rect">
              <a:avLst/>
            </a:prstGeom>
            <a:noFill/>
          </p:spPr>
          <p:txBody>
            <a:bodyPr wrap="square" rtlCol="0">
              <a:spAutoFit/>
            </a:bodyPr>
            <a:lstStyle/>
            <a:p>
              <a:r>
                <a:rPr lang="en-US" dirty="0" smtClean="0">
                  <a:solidFill>
                    <a:srgbClr val="FF6600"/>
                  </a:solidFill>
                </a:rPr>
                <a:t>Visible smoke, small/negligible source</a:t>
              </a:r>
              <a:endParaRPr lang="en-US" dirty="0">
                <a:solidFill>
                  <a:srgbClr val="FF6600"/>
                </a:solidFill>
              </a:endParaRPr>
            </a:p>
          </p:txBody>
        </p:sp>
      </p:grpSp>
    </p:spTree>
    <p:extLst>
      <p:ext uri="{BB962C8B-B14F-4D97-AF65-F5344CB8AC3E}">
        <p14:creationId xmlns:p14="http://schemas.microsoft.com/office/powerpoint/2010/main" val="29525498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June 23 </a:t>
            </a:r>
            <a:r>
              <a:rPr lang="en-US" dirty="0"/>
              <a:t>A</a:t>
            </a:r>
            <a:r>
              <a:rPr lang="en-US" dirty="0" smtClean="0"/>
              <a:t>verage </a:t>
            </a:r>
            <a:r>
              <a:rPr lang="en-US" dirty="0"/>
              <a:t>S</a:t>
            </a:r>
            <a:r>
              <a:rPr lang="en-US" dirty="0" smtClean="0"/>
              <a:t>urface BC </a:t>
            </a:r>
            <a:br>
              <a:rPr lang="en-US" dirty="0" smtClean="0"/>
            </a:br>
            <a:r>
              <a:rPr lang="en-US" dirty="0" smtClean="0"/>
              <a:t>(IMPROVE network)</a:t>
            </a:r>
            <a:endParaRPr lang="en-US" dirty="0"/>
          </a:p>
        </p:txBody>
      </p:sp>
      <p:pic>
        <p:nvPicPr>
          <p:cNvPr id="4" name="Picture 3" descr="Screen Shot 2013-08-18 at 4.46.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826" y="1772467"/>
            <a:ext cx="4229652" cy="4538883"/>
          </a:xfrm>
          <a:prstGeom prst="rect">
            <a:avLst/>
          </a:prstGeom>
        </p:spPr>
      </p:pic>
      <p:pic>
        <p:nvPicPr>
          <p:cNvPr id="5" name="Picture 4" descr="Screen Shot 2013-08-18 at 4.4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05140"/>
            <a:ext cx="4324626" cy="4706210"/>
          </a:xfrm>
          <a:prstGeom prst="rect">
            <a:avLst/>
          </a:prstGeom>
        </p:spPr>
      </p:pic>
      <p:sp>
        <p:nvSpPr>
          <p:cNvPr id="3" name="Slide Number Placeholder 2"/>
          <p:cNvSpPr>
            <a:spLocks noGrp="1"/>
          </p:cNvSpPr>
          <p:nvPr>
            <p:ph type="sldNum" sz="quarter" idx="12"/>
          </p:nvPr>
        </p:nvSpPr>
        <p:spPr/>
        <p:txBody>
          <a:bodyPr/>
          <a:lstStyle/>
          <a:p>
            <a:fld id="{F3A26D33-D7FB-134A-9555-D3312AC8D47C}" type="slidenum">
              <a:rPr lang="en-US" smtClean="0"/>
              <a:t>19</a:t>
            </a:fld>
            <a:endParaRPr lang="en-US"/>
          </a:p>
        </p:txBody>
      </p:sp>
    </p:spTree>
    <p:extLst>
      <p:ext uri="{BB962C8B-B14F-4D97-AF65-F5344CB8AC3E}">
        <p14:creationId xmlns:p14="http://schemas.microsoft.com/office/powerpoint/2010/main" val="40805598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Carbon</a:t>
            </a:r>
            <a:endParaRPr lang="en-US" dirty="0"/>
          </a:p>
        </p:txBody>
      </p:sp>
      <p:sp>
        <p:nvSpPr>
          <p:cNvPr id="7" name="Rectangle 6"/>
          <p:cNvSpPr/>
          <p:nvPr/>
        </p:nvSpPr>
        <p:spPr>
          <a:xfrm>
            <a:off x="755149" y="6020595"/>
            <a:ext cx="7647522" cy="646331"/>
          </a:xfrm>
          <a:prstGeom prst="rect">
            <a:avLst/>
          </a:prstGeom>
        </p:spPr>
        <p:txBody>
          <a:bodyPr wrap="square">
            <a:spAutoFit/>
          </a:bodyPr>
          <a:lstStyle/>
          <a:p>
            <a:r>
              <a:rPr lang="en-US" dirty="0" smtClean="0"/>
              <a:t>http://</a:t>
            </a:r>
            <a:r>
              <a:rPr lang="en-US" dirty="0" err="1" smtClean="0"/>
              <a:t>cires.colorado.edu</a:t>
            </a:r>
            <a:r>
              <a:rPr lang="en-US" dirty="0" smtClean="0"/>
              <a:t>/</a:t>
            </a:r>
            <a:r>
              <a:rPr lang="en-US" dirty="0" err="1" smtClean="0"/>
              <a:t>jimenez</a:t>
            </a:r>
            <a:r>
              <a:rPr lang="en-US" dirty="0" smtClean="0"/>
              <a:t>-group/wiki/</a:t>
            </a:r>
            <a:r>
              <a:rPr lang="en-US" dirty="0" err="1" smtClean="0"/>
              <a:t>index.php</a:t>
            </a:r>
            <a:r>
              <a:rPr lang="en-US" dirty="0" smtClean="0"/>
              <a:t>/</a:t>
            </a:r>
            <a:r>
              <a:rPr lang="en-US" dirty="0" err="1" smtClean="0"/>
              <a:t>DAURE_Microscopy</a:t>
            </a:r>
            <a:endParaRPr lang="en-US" dirty="0" smtClean="0"/>
          </a:p>
          <a:p>
            <a:r>
              <a:rPr lang="en-US" dirty="0" smtClean="0"/>
              <a:t>Esther Coz of CIEMAT/IDAEA-CSIC at RJ Lee Group, Inc. facilities</a:t>
            </a:r>
            <a:endParaRPr lang="en-US" dirty="0"/>
          </a:p>
        </p:txBody>
      </p:sp>
      <p:sp>
        <p:nvSpPr>
          <p:cNvPr id="8" name="TextBox 7"/>
          <p:cNvSpPr txBox="1"/>
          <p:nvPr/>
        </p:nvSpPr>
        <p:spPr>
          <a:xfrm>
            <a:off x="1430860" y="1417638"/>
            <a:ext cx="2063661" cy="523220"/>
          </a:xfrm>
          <a:prstGeom prst="rect">
            <a:avLst/>
          </a:prstGeom>
          <a:noFill/>
        </p:spPr>
        <p:txBody>
          <a:bodyPr wrap="none" rtlCol="0">
            <a:spAutoFit/>
          </a:bodyPr>
          <a:lstStyle/>
          <a:p>
            <a:pPr algn="ctr"/>
            <a:r>
              <a:rPr lang="en-US" sz="2800" dirty="0" smtClean="0"/>
              <a:t>Hydrophobic</a:t>
            </a:r>
            <a:endParaRPr lang="en-US" sz="2800" dirty="0"/>
          </a:p>
        </p:txBody>
      </p:sp>
      <p:sp>
        <p:nvSpPr>
          <p:cNvPr id="9" name="TextBox 8"/>
          <p:cNvSpPr txBox="1"/>
          <p:nvPr/>
        </p:nvSpPr>
        <p:spPr>
          <a:xfrm>
            <a:off x="5863056" y="1432237"/>
            <a:ext cx="1850462" cy="523220"/>
          </a:xfrm>
          <a:prstGeom prst="rect">
            <a:avLst/>
          </a:prstGeom>
          <a:noFill/>
        </p:spPr>
        <p:txBody>
          <a:bodyPr wrap="none" rtlCol="0">
            <a:spAutoFit/>
          </a:bodyPr>
          <a:lstStyle/>
          <a:p>
            <a:pPr algn="ctr"/>
            <a:r>
              <a:rPr lang="en-US" sz="2800" dirty="0" smtClean="0"/>
              <a:t>Hydrophilic</a:t>
            </a:r>
            <a:endParaRPr lang="en-US" sz="2800" dirty="0"/>
          </a:p>
        </p:txBody>
      </p:sp>
      <p:sp>
        <p:nvSpPr>
          <p:cNvPr id="10" name="TextBox 9"/>
          <p:cNvSpPr txBox="1"/>
          <p:nvPr/>
        </p:nvSpPr>
        <p:spPr>
          <a:xfrm>
            <a:off x="874338" y="5337073"/>
            <a:ext cx="7300496" cy="461665"/>
          </a:xfrm>
          <a:prstGeom prst="rect">
            <a:avLst/>
          </a:prstGeom>
          <a:noFill/>
        </p:spPr>
        <p:txBody>
          <a:bodyPr wrap="none" rtlCol="0">
            <a:spAutoFit/>
          </a:bodyPr>
          <a:lstStyle/>
          <a:p>
            <a:r>
              <a:rPr lang="en-US" sz="2400" dirty="0"/>
              <a:t>D</a:t>
            </a:r>
            <a:r>
              <a:rPr lang="en-US" sz="2400" dirty="0" smtClean="0"/>
              <a:t> ≈ 200-800nm (Encompasses wavelength of visible </a:t>
            </a:r>
            <a:r>
              <a:rPr lang="en-US" sz="2400" dirty="0"/>
              <a:t>l</a:t>
            </a:r>
            <a:r>
              <a:rPr lang="en-US" sz="2400" dirty="0" smtClean="0"/>
              <a:t>ight)</a:t>
            </a:r>
            <a:endParaRPr lang="en-US" sz="2400" dirty="0"/>
          </a:p>
        </p:txBody>
      </p:sp>
      <p:sp>
        <p:nvSpPr>
          <p:cNvPr id="3" name="Slide Number Placeholder 2"/>
          <p:cNvSpPr>
            <a:spLocks noGrp="1"/>
          </p:cNvSpPr>
          <p:nvPr>
            <p:ph type="sldNum" sz="quarter" idx="12"/>
          </p:nvPr>
        </p:nvSpPr>
        <p:spPr/>
        <p:txBody>
          <a:bodyPr/>
          <a:lstStyle/>
          <a:p>
            <a:fld id="{F3A26D33-D7FB-134A-9555-D3312AC8D47C}" type="slidenum">
              <a:rPr lang="en-US" smtClean="0"/>
              <a:t>2</a:t>
            </a:fld>
            <a:endParaRPr lang="en-US"/>
          </a:p>
        </p:txBody>
      </p:sp>
      <p:pic>
        <p:nvPicPr>
          <p:cNvPr id="4" name="Picture 3" descr="hydrophilic.png"/>
          <p:cNvPicPr>
            <a:picLocks noChangeAspect="1"/>
          </p:cNvPicPr>
          <p:nvPr/>
        </p:nvPicPr>
        <p:blipFill>
          <a:blip r:embed="rId3">
            <a:clrChange>
              <a:clrFrom>
                <a:srgbClr val="FDFEFC"/>
              </a:clrFrom>
              <a:clrTo>
                <a:srgbClr val="FDFEFC">
                  <a:alpha val="0"/>
                </a:srgbClr>
              </a:clrTo>
            </a:clrChange>
            <a:extLst>
              <a:ext uri="{28A0092B-C50C-407E-A947-70E740481C1C}">
                <a14:useLocalDpi xmlns:a14="http://schemas.microsoft.com/office/drawing/2010/main" val="0"/>
              </a:ext>
            </a:extLst>
          </a:blip>
          <a:stretch>
            <a:fillRect/>
          </a:stretch>
        </p:blipFill>
        <p:spPr>
          <a:xfrm>
            <a:off x="4834887" y="1980053"/>
            <a:ext cx="3913371" cy="3127040"/>
          </a:xfrm>
          <a:prstGeom prst="rect">
            <a:avLst/>
          </a:prstGeom>
          <a:ln>
            <a:solidFill>
              <a:schemeClr val="tx1"/>
            </a:solidFill>
          </a:ln>
        </p:spPr>
      </p:pic>
      <p:pic>
        <p:nvPicPr>
          <p:cNvPr id="11" name="Picture 10" descr="hydrophobic.png"/>
          <p:cNvPicPr>
            <a:picLocks noChangeAspect="1"/>
          </p:cNvPicPr>
          <p:nvPr/>
        </p:nvPicPr>
        <p:blipFill>
          <a:blip r:embed="rId4">
            <a:clrChange>
              <a:clrFrom>
                <a:srgbClr val="F9FAF9"/>
              </a:clrFrom>
              <a:clrTo>
                <a:srgbClr val="F9FAF9">
                  <a:alpha val="0"/>
                </a:srgbClr>
              </a:clrTo>
            </a:clrChange>
            <a:extLst>
              <a:ext uri="{28A0092B-C50C-407E-A947-70E740481C1C}">
                <a14:useLocalDpi xmlns:a14="http://schemas.microsoft.com/office/drawing/2010/main" val="0"/>
              </a:ext>
            </a:extLst>
          </a:blip>
          <a:stretch>
            <a:fillRect/>
          </a:stretch>
        </p:blipFill>
        <p:spPr>
          <a:xfrm>
            <a:off x="658202" y="1940858"/>
            <a:ext cx="3907276" cy="3127040"/>
          </a:xfrm>
          <a:prstGeom prst="rect">
            <a:avLst/>
          </a:prstGeom>
          <a:ln>
            <a:solidFill>
              <a:schemeClr val="tx1"/>
            </a:solidFill>
          </a:ln>
        </p:spPr>
      </p:pic>
    </p:spTree>
    <p:extLst>
      <p:ext uri="{BB962C8B-B14F-4D97-AF65-F5344CB8AC3E}">
        <p14:creationId xmlns:p14="http://schemas.microsoft.com/office/powerpoint/2010/main" val="9272451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Adjoint Modeling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OUTPUTS: </a:t>
            </a:r>
            <a:r>
              <a:rPr lang="en-US" dirty="0"/>
              <a:t>S</a:t>
            </a:r>
            <a:r>
              <a:rPr lang="en-US" dirty="0" smtClean="0"/>
              <a:t>ensitivity of a single scalar output to model inputs</a:t>
            </a:r>
          </a:p>
          <a:p>
            <a:r>
              <a:rPr lang="en-US" dirty="0"/>
              <a:t>INPUTS: Adjoint </a:t>
            </a:r>
            <a:r>
              <a:rPr lang="en-US" dirty="0" smtClean="0"/>
              <a:t>forcing</a:t>
            </a:r>
          </a:p>
          <a:p>
            <a:r>
              <a:rPr lang="en-US" dirty="0" smtClean="0"/>
              <a:t>Adjoint variables are gradients of original model state variables, linearized at a chosen model configuration</a:t>
            </a:r>
          </a:p>
          <a:p>
            <a:r>
              <a:rPr lang="en-US" dirty="0" smtClean="0"/>
              <a:t>Integrates backwards from final to initial time</a:t>
            </a:r>
          </a:p>
          <a:p>
            <a:endParaRPr lang="en-US" dirty="0" smtClean="0"/>
          </a:p>
          <a:p>
            <a:r>
              <a:rPr lang="en-US" dirty="0" smtClean="0"/>
              <a:t>Requires TRAJECTORY of nonlinear model state variables at every time step – memory intensive</a:t>
            </a:r>
          </a:p>
        </p:txBody>
      </p:sp>
      <p:sp>
        <p:nvSpPr>
          <p:cNvPr id="4" name="Slide Number Placeholder 3"/>
          <p:cNvSpPr>
            <a:spLocks noGrp="1"/>
          </p:cNvSpPr>
          <p:nvPr>
            <p:ph type="sldNum" sz="quarter" idx="12"/>
          </p:nvPr>
        </p:nvSpPr>
        <p:spPr/>
        <p:txBody>
          <a:bodyPr/>
          <a:lstStyle/>
          <a:p>
            <a:fld id="{F3A26D33-D7FB-134A-9555-D3312AC8D47C}" type="slidenum">
              <a:rPr lang="en-US" smtClean="0"/>
              <a:t>20</a:t>
            </a:fld>
            <a:endParaRPr lang="en-US"/>
          </a:p>
        </p:txBody>
      </p:sp>
    </p:spTree>
    <p:extLst>
      <p:ext uri="{BB962C8B-B14F-4D97-AF65-F5344CB8AC3E}">
        <p14:creationId xmlns:p14="http://schemas.microsoft.com/office/powerpoint/2010/main" val="21760068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Adjoint Forcing</a:t>
            </a:r>
            <a:endParaRPr lang="en-US" dirty="0"/>
          </a:p>
        </p:txBody>
      </p:sp>
      <p:sp>
        <p:nvSpPr>
          <p:cNvPr id="3" name="Content Placeholder 2"/>
          <p:cNvSpPr>
            <a:spLocks noGrp="1"/>
          </p:cNvSpPr>
          <p:nvPr>
            <p:ph idx="1"/>
          </p:nvPr>
        </p:nvSpPr>
        <p:spPr/>
        <p:txBody>
          <a:bodyPr/>
          <a:lstStyle/>
          <a:p>
            <a:r>
              <a:rPr lang="en-US" dirty="0" smtClean="0"/>
              <a:t>Choose the cost function</a:t>
            </a:r>
          </a:p>
          <a:p>
            <a:endParaRPr lang="en-US" dirty="0"/>
          </a:p>
          <a:p>
            <a:endParaRPr lang="en-US" dirty="0" smtClean="0"/>
          </a:p>
          <a:p>
            <a:r>
              <a:rPr lang="en-US" dirty="0" smtClean="0"/>
              <a:t>Take derivative </a:t>
            </a:r>
            <a:r>
              <a:rPr lang="en-US" dirty="0" err="1" smtClean="0"/>
              <a:t>w.r.t</a:t>
            </a:r>
            <a:r>
              <a:rPr lang="en-US" dirty="0" smtClean="0"/>
              <a:t>. state variables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34294361"/>
              </p:ext>
            </p:extLst>
          </p:nvPr>
        </p:nvGraphicFramePr>
        <p:xfrm>
          <a:off x="1403048" y="2197590"/>
          <a:ext cx="4079724" cy="1347298"/>
        </p:xfrm>
        <a:graphic>
          <a:graphicData uri="http://schemas.openxmlformats.org/presentationml/2006/ole">
            <mc:AlternateContent xmlns:mc="http://schemas.openxmlformats.org/markup-compatibility/2006">
              <mc:Choice xmlns:v="urn:schemas-microsoft-com:vml" Requires="v">
                <p:oleObj spid="_x0000_s9420" name="Equation" r:id="rId4" imgW="1930400" imgH="635000" progId="Equation.3">
                  <p:embed/>
                </p:oleObj>
              </mc:Choice>
              <mc:Fallback>
                <p:oleObj name="Equation" r:id="rId4" imgW="1930400" imgH="635000" progId="Equation.3">
                  <p:embed/>
                  <p:pic>
                    <p:nvPicPr>
                      <p:cNvPr id="0" name=""/>
                      <p:cNvPicPr/>
                      <p:nvPr/>
                    </p:nvPicPr>
                    <p:blipFill>
                      <a:blip r:embed="rId5"/>
                      <a:stretch>
                        <a:fillRect/>
                      </a:stretch>
                    </p:blipFill>
                    <p:spPr>
                      <a:xfrm>
                        <a:off x="1403048" y="2197590"/>
                        <a:ext cx="4079724" cy="1347298"/>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51115749"/>
              </p:ext>
            </p:extLst>
          </p:nvPr>
        </p:nvGraphicFramePr>
        <p:xfrm>
          <a:off x="1282095" y="4004234"/>
          <a:ext cx="6553881" cy="2717241"/>
        </p:xfrm>
        <a:graphic>
          <a:graphicData uri="http://schemas.openxmlformats.org/presentationml/2006/ole">
            <mc:AlternateContent xmlns:mc="http://schemas.openxmlformats.org/markup-compatibility/2006">
              <mc:Choice xmlns:v="urn:schemas-microsoft-com:vml" Requires="v">
                <p:oleObj spid="_x0000_s9421" name="Equation" r:id="rId6" imgW="2514600" imgH="1041400" progId="Equation.3">
                  <p:embed/>
                </p:oleObj>
              </mc:Choice>
              <mc:Fallback>
                <p:oleObj name="Equation" r:id="rId6" imgW="2514600" imgH="1041400" progId="Equation.3">
                  <p:embed/>
                  <p:pic>
                    <p:nvPicPr>
                      <p:cNvPr id="0" name=""/>
                      <p:cNvPicPr/>
                      <p:nvPr/>
                    </p:nvPicPr>
                    <p:blipFill>
                      <a:blip r:embed="rId7"/>
                      <a:stretch>
                        <a:fillRect/>
                      </a:stretch>
                    </p:blipFill>
                    <p:spPr>
                      <a:xfrm>
                        <a:off x="1282095" y="4004234"/>
                        <a:ext cx="6553881" cy="2717241"/>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F3A26D33-D7FB-134A-9555-D3312AC8D47C}" type="slidenum">
              <a:rPr lang="en-US" smtClean="0"/>
              <a:t>21</a:t>
            </a:fld>
            <a:endParaRPr lang="en-US"/>
          </a:p>
        </p:txBody>
      </p:sp>
    </p:spTree>
    <p:extLst>
      <p:ext uri="{BB962C8B-B14F-4D97-AF65-F5344CB8AC3E}">
        <p14:creationId xmlns:p14="http://schemas.microsoft.com/office/powerpoint/2010/main" val="20455587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Adjoint Capabilities</a:t>
            </a:r>
            <a:endParaRPr lang="en-US" dirty="0"/>
          </a:p>
        </p:txBody>
      </p:sp>
      <p:sp>
        <p:nvSpPr>
          <p:cNvPr id="3" name="Content Placeholder 2"/>
          <p:cNvSpPr>
            <a:spLocks noGrp="1"/>
          </p:cNvSpPr>
          <p:nvPr>
            <p:ph idx="1"/>
          </p:nvPr>
        </p:nvSpPr>
        <p:spPr/>
        <p:txBody>
          <a:bodyPr>
            <a:normAutofit/>
          </a:bodyPr>
          <a:lstStyle/>
          <a:p>
            <a:r>
              <a:rPr lang="en-US" b="1" dirty="0" smtClean="0"/>
              <a:t>Anthropogenic and Biomass Burning Emissions for BC and sulfate precursors</a:t>
            </a:r>
          </a:p>
          <a:p>
            <a:r>
              <a:rPr lang="en-US" b="1" dirty="0" smtClean="0"/>
              <a:t>BC aging</a:t>
            </a:r>
          </a:p>
          <a:p>
            <a:r>
              <a:rPr lang="en-US" b="1" dirty="0" smtClean="0"/>
              <a:t>Sulfate aerosol chemistry (TESTING)</a:t>
            </a:r>
          </a:p>
          <a:p>
            <a:r>
              <a:rPr lang="en-US" dirty="0" smtClean="0">
                <a:solidFill>
                  <a:schemeClr val="bg1">
                    <a:lumMod val="65000"/>
                  </a:schemeClr>
                </a:solidFill>
              </a:rPr>
              <a:t>PBL transport of </a:t>
            </a:r>
            <a:r>
              <a:rPr lang="en-US" dirty="0" err="1" smtClean="0">
                <a:solidFill>
                  <a:schemeClr val="bg1">
                    <a:lumMod val="65000"/>
                  </a:schemeClr>
                </a:solidFill>
              </a:rPr>
              <a:t>chem</a:t>
            </a:r>
            <a:r>
              <a:rPr lang="en-US" dirty="0" smtClean="0">
                <a:solidFill>
                  <a:schemeClr val="bg1">
                    <a:lumMod val="65000"/>
                  </a:schemeClr>
                </a:solidFill>
              </a:rPr>
              <a:t> species (DEVELOPING)</a:t>
            </a:r>
          </a:p>
          <a:p>
            <a:r>
              <a:rPr lang="en-US" dirty="0" smtClean="0">
                <a:solidFill>
                  <a:schemeClr val="bg1">
                    <a:lumMod val="65000"/>
                  </a:schemeClr>
                </a:solidFill>
              </a:rPr>
              <a:t>Deep cumulus convective transport of </a:t>
            </a:r>
            <a:r>
              <a:rPr lang="en-US" dirty="0" err="1" smtClean="0">
                <a:solidFill>
                  <a:schemeClr val="bg1">
                    <a:lumMod val="65000"/>
                  </a:schemeClr>
                </a:solidFill>
              </a:rPr>
              <a:t>chem</a:t>
            </a:r>
            <a:r>
              <a:rPr lang="en-US" dirty="0" smtClean="0">
                <a:solidFill>
                  <a:schemeClr val="bg1">
                    <a:lumMod val="65000"/>
                  </a:schemeClr>
                </a:solidFill>
              </a:rPr>
              <a:t> species (</a:t>
            </a:r>
            <a:r>
              <a:rPr lang="en-US" dirty="0">
                <a:solidFill>
                  <a:schemeClr val="bg1">
                    <a:lumMod val="65000"/>
                  </a:schemeClr>
                </a:solidFill>
              </a:rPr>
              <a:t>DEVELOPING</a:t>
            </a:r>
            <a:r>
              <a:rPr lang="en-US" dirty="0" smtClean="0">
                <a:solidFill>
                  <a:schemeClr val="bg1">
                    <a:lumMod val="65000"/>
                  </a:schemeClr>
                </a:solidFill>
              </a:rPr>
              <a:t>)</a:t>
            </a:r>
          </a:p>
          <a:p>
            <a:r>
              <a:rPr lang="en-US" dirty="0" smtClean="0">
                <a:solidFill>
                  <a:schemeClr val="bg1">
                    <a:lumMod val="65000"/>
                  </a:schemeClr>
                </a:solidFill>
              </a:rPr>
              <a:t>Dust aerosols (FUTURE WORK)</a:t>
            </a:r>
          </a:p>
        </p:txBody>
      </p:sp>
      <p:sp>
        <p:nvSpPr>
          <p:cNvPr id="4" name="Slide Number Placeholder 3"/>
          <p:cNvSpPr>
            <a:spLocks noGrp="1"/>
          </p:cNvSpPr>
          <p:nvPr>
            <p:ph type="sldNum" sz="quarter" idx="12"/>
          </p:nvPr>
        </p:nvSpPr>
        <p:spPr/>
        <p:txBody>
          <a:bodyPr/>
          <a:lstStyle/>
          <a:p>
            <a:fld id="{F3A26D33-D7FB-134A-9555-D3312AC8D47C}" type="slidenum">
              <a:rPr lang="en-US" smtClean="0"/>
              <a:t>22</a:t>
            </a:fld>
            <a:endParaRPr lang="en-US"/>
          </a:p>
        </p:txBody>
      </p:sp>
    </p:spTree>
    <p:extLst>
      <p:ext uri="{BB962C8B-B14F-4D97-AF65-F5344CB8AC3E}">
        <p14:creationId xmlns:p14="http://schemas.microsoft.com/office/powerpoint/2010/main" val="4101755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Finite Difference Test</a:t>
            </a:r>
            <a:endParaRPr lang="en-US" dirty="0"/>
          </a:p>
        </p:txBody>
      </p:sp>
      <p:sp>
        <p:nvSpPr>
          <p:cNvPr id="3" name="Content Placeholder 2"/>
          <p:cNvSpPr>
            <a:spLocks noGrp="1"/>
          </p:cNvSpPr>
          <p:nvPr>
            <p:ph idx="1"/>
          </p:nvPr>
        </p:nvSpPr>
        <p:spPr>
          <a:xfrm>
            <a:off x="164115" y="1144248"/>
            <a:ext cx="8229600" cy="4525963"/>
          </a:xfrm>
        </p:spPr>
        <p:txBody>
          <a:bodyPr>
            <a:normAutofit/>
          </a:bodyPr>
          <a:lstStyle/>
          <a:p>
            <a:pPr marL="0" indent="0">
              <a:buNone/>
            </a:pPr>
            <a:r>
              <a:rPr lang="en-US" dirty="0" smtClean="0"/>
              <a:t>Locations:</a:t>
            </a:r>
          </a:p>
        </p:txBody>
      </p:sp>
      <p:graphicFrame>
        <p:nvGraphicFramePr>
          <p:cNvPr id="5" name="Table 4"/>
          <p:cNvGraphicFramePr>
            <a:graphicFrameLocks noGrp="1"/>
          </p:cNvGraphicFramePr>
          <p:nvPr>
            <p:extLst>
              <p:ext uri="{D42A27DB-BD31-4B8C-83A1-F6EECF244321}">
                <p14:modId xmlns:p14="http://schemas.microsoft.com/office/powerpoint/2010/main" val="2004433651"/>
              </p:ext>
            </p:extLst>
          </p:nvPr>
        </p:nvGraphicFramePr>
        <p:xfrm>
          <a:off x="457341" y="2132103"/>
          <a:ext cx="2473516" cy="3219810"/>
        </p:xfrm>
        <a:graphic>
          <a:graphicData uri="http://schemas.openxmlformats.org/drawingml/2006/table">
            <a:tbl>
              <a:tblPr/>
              <a:tblGrid>
                <a:gridCol w="866973"/>
                <a:gridCol w="803272"/>
                <a:gridCol w="803271"/>
              </a:tblGrid>
              <a:tr h="321981">
                <a:tc>
                  <a:txBody>
                    <a:bodyPr/>
                    <a:lstStyle/>
                    <a:p>
                      <a:pPr algn="l" fontAlgn="b"/>
                      <a:r>
                        <a:rPr lang="en-US" sz="1400" b="0" i="0" u="none" strike="noStrike" dirty="0" smtClean="0">
                          <a:solidFill>
                            <a:srgbClr val="000000"/>
                          </a:solidFill>
                          <a:effectLst/>
                          <a:latin typeface="Calibri"/>
                        </a:rPr>
                        <a:t>28       64</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24</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64        </a:t>
                      </a:r>
                      <a:r>
                        <a:rPr lang="en-US" sz="1400" b="0" i="0" u="none" strike="noStrike" dirty="0">
                          <a:solidFill>
                            <a:srgbClr val="000000"/>
                          </a:solidFill>
                          <a:effectLst/>
                          <a:latin typeface="Calibri"/>
                        </a:rPr>
                        <a:t>1</a:t>
                      </a:r>
                    </a:p>
                  </a:txBody>
                  <a:tcPr marL="12700" marR="12700" marT="12700" marB="0" anchor="b">
                    <a:lnL>
                      <a:noFill/>
                    </a:lnL>
                    <a:lnR>
                      <a:noFill/>
                    </a:lnR>
                    <a:lnT>
                      <a:noFill/>
                    </a:lnT>
                    <a:lnB>
                      <a:noFill/>
                    </a:lnB>
                  </a:tcPr>
                </a:tc>
              </a:tr>
              <a:tr h="321981">
                <a:tc>
                  <a:txBody>
                    <a:bodyPr/>
                    <a:lstStyle/>
                    <a:p>
                      <a:pPr algn="l" fontAlgn="b"/>
                      <a:r>
                        <a:rPr lang="en-US" sz="1400" b="0" i="0" u="none" strike="noStrike" dirty="0" smtClean="0">
                          <a:solidFill>
                            <a:srgbClr val="000000"/>
                          </a:solidFill>
                          <a:effectLst/>
                          <a:latin typeface="+mn-lt"/>
                        </a:rPr>
                        <a:t>28       64</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28</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63        </a:t>
                      </a:r>
                      <a:r>
                        <a:rPr lang="en-US" sz="1400" b="0" i="0" u="none" strike="noStrike" dirty="0">
                          <a:solidFill>
                            <a:srgbClr val="000000"/>
                          </a:solidFill>
                          <a:effectLst/>
                          <a:latin typeface="Calibri"/>
                        </a:rPr>
                        <a:t>1</a:t>
                      </a:r>
                    </a:p>
                  </a:txBody>
                  <a:tcPr marL="12700" marR="12700" marT="12700" marB="0" anchor="b">
                    <a:lnL>
                      <a:noFill/>
                    </a:lnL>
                    <a:lnR>
                      <a:noFill/>
                    </a:lnR>
                    <a:lnT>
                      <a:noFill/>
                    </a:lnT>
                    <a:lnB>
                      <a:noFill/>
                    </a:lnB>
                  </a:tcPr>
                </a:tc>
              </a:tr>
              <a:tr h="321981">
                <a:tc>
                  <a:txBody>
                    <a:bodyPr/>
                    <a:lstStyle/>
                    <a:p>
                      <a:pPr algn="l" fontAlgn="b"/>
                      <a:r>
                        <a:rPr lang="en-US" sz="1400" b="0" i="0" u="none" strike="noStrike" dirty="0" smtClean="0">
                          <a:solidFill>
                            <a:srgbClr val="000000"/>
                          </a:solidFill>
                          <a:effectLst/>
                          <a:latin typeface="+mn-lt"/>
                        </a:rPr>
                        <a:t>28       64</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26</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63        </a:t>
                      </a:r>
                      <a:r>
                        <a:rPr lang="en-US" sz="1400" b="0" i="0" u="none" strike="noStrike" dirty="0">
                          <a:solidFill>
                            <a:srgbClr val="000000"/>
                          </a:solidFill>
                          <a:effectLst/>
                          <a:latin typeface="Calibri"/>
                        </a:rPr>
                        <a:t>1</a:t>
                      </a:r>
                    </a:p>
                  </a:txBody>
                  <a:tcPr marL="12700" marR="12700" marT="12700" marB="0" anchor="b">
                    <a:lnL>
                      <a:noFill/>
                    </a:lnL>
                    <a:lnR>
                      <a:noFill/>
                    </a:lnR>
                    <a:lnT>
                      <a:noFill/>
                    </a:lnT>
                    <a:lnB>
                      <a:noFill/>
                    </a:lnB>
                  </a:tcPr>
                </a:tc>
              </a:tr>
              <a:tr h="321981">
                <a:tc>
                  <a:txBody>
                    <a:bodyPr/>
                    <a:lstStyle/>
                    <a:p>
                      <a:pPr algn="l" fontAlgn="b"/>
                      <a:r>
                        <a:rPr lang="en-US" sz="1400" b="0" i="0" u="none" strike="noStrike" dirty="0" smtClean="0">
                          <a:solidFill>
                            <a:srgbClr val="000000"/>
                          </a:solidFill>
                          <a:effectLst/>
                          <a:latin typeface="+mn-lt"/>
                        </a:rPr>
                        <a:t>28       64</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26</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65        </a:t>
                      </a:r>
                      <a:r>
                        <a:rPr lang="en-US" sz="1400" b="0" i="0" u="none" strike="noStrike" dirty="0">
                          <a:solidFill>
                            <a:srgbClr val="000000"/>
                          </a:solidFill>
                          <a:effectLst/>
                          <a:latin typeface="Calibri"/>
                        </a:rPr>
                        <a:t>1</a:t>
                      </a:r>
                    </a:p>
                  </a:txBody>
                  <a:tcPr marL="12700" marR="12700" marT="12700" marB="0" anchor="b">
                    <a:lnL>
                      <a:noFill/>
                    </a:lnL>
                    <a:lnR>
                      <a:noFill/>
                    </a:lnR>
                    <a:lnT>
                      <a:noFill/>
                    </a:lnT>
                    <a:lnB>
                      <a:noFill/>
                    </a:lnB>
                  </a:tcPr>
                </a:tc>
              </a:tr>
              <a:tr h="321981">
                <a:tc>
                  <a:txBody>
                    <a:bodyPr/>
                    <a:lstStyle/>
                    <a:p>
                      <a:pPr algn="l" fontAlgn="b"/>
                      <a:r>
                        <a:rPr lang="en-US" sz="1400" b="0" i="0" u="none" strike="noStrike" dirty="0" smtClean="0">
                          <a:solidFill>
                            <a:srgbClr val="000000"/>
                          </a:solidFill>
                          <a:effectLst/>
                          <a:latin typeface="+mn-lt"/>
                        </a:rPr>
                        <a:t>28       64</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26</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64        </a:t>
                      </a:r>
                      <a:r>
                        <a:rPr lang="en-US" sz="1400" b="0" i="0" u="none" strike="noStrike" dirty="0">
                          <a:solidFill>
                            <a:srgbClr val="000000"/>
                          </a:solidFill>
                          <a:effectLst/>
                          <a:latin typeface="Calibri"/>
                        </a:rPr>
                        <a:t>2</a:t>
                      </a:r>
                    </a:p>
                  </a:txBody>
                  <a:tcPr marL="12700" marR="12700" marT="12700" marB="0" anchor="b">
                    <a:lnL>
                      <a:noFill/>
                    </a:lnL>
                    <a:lnR>
                      <a:noFill/>
                    </a:lnR>
                    <a:lnT>
                      <a:noFill/>
                    </a:lnT>
                    <a:lnB>
                      <a:noFill/>
                    </a:lnB>
                  </a:tcPr>
                </a:tc>
              </a:tr>
              <a:tr h="321981">
                <a:tc>
                  <a:txBody>
                    <a:bodyPr/>
                    <a:lstStyle/>
                    <a:p>
                      <a:pPr algn="l" fontAlgn="b"/>
                      <a:r>
                        <a:rPr lang="en-US" sz="1400" b="0" i="0" u="none" strike="noStrike" dirty="0" smtClean="0">
                          <a:solidFill>
                            <a:srgbClr val="000000"/>
                          </a:solidFill>
                          <a:effectLst/>
                          <a:latin typeface="Calibri"/>
                        </a:rPr>
                        <a:t>35       53</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31</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53        </a:t>
                      </a:r>
                      <a:r>
                        <a:rPr lang="en-US" sz="1400" b="0" i="0" u="none" strike="noStrike" dirty="0">
                          <a:solidFill>
                            <a:srgbClr val="000000"/>
                          </a:solidFill>
                          <a:effectLst/>
                          <a:latin typeface="Calibri"/>
                        </a:rPr>
                        <a:t>1</a:t>
                      </a:r>
                    </a:p>
                  </a:txBody>
                  <a:tcPr marL="12700" marR="12700" marT="12700" marB="0" anchor="b">
                    <a:lnL>
                      <a:noFill/>
                    </a:lnL>
                    <a:lnR>
                      <a:noFill/>
                    </a:lnR>
                    <a:lnT>
                      <a:noFill/>
                    </a:lnT>
                    <a:lnB>
                      <a:noFill/>
                    </a:lnB>
                  </a:tcPr>
                </a:tc>
              </a:tr>
              <a:tr h="321981">
                <a:tc>
                  <a:txBody>
                    <a:bodyPr/>
                    <a:lstStyle/>
                    <a:p>
                      <a:pPr algn="l" fontAlgn="b"/>
                      <a:r>
                        <a:rPr lang="en-US" sz="1400" b="0" i="0" u="none" strike="noStrike" dirty="0" smtClean="0">
                          <a:solidFill>
                            <a:srgbClr val="000000"/>
                          </a:solidFill>
                          <a:effectLst/>
                          <a:latin typeface="+mn-lt"/>
                        </a:rPr>
                        <a:t>35       53</a:t>
                      </a:r>
                      <a:endParaRPr lang="en-US" sz="1400" b="0" i="0" u="none" strike="noStrike" dirty="0">
                        <a:solidFill>
                          <a:srgbClr val="000000"/>
                        </a:solidFill>
                        <a:effectLst/>
                        <a:latin typeface="+mn-lt"/>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35</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52        </a:t>
                      </a:r>
                      <a:r>
                        <a:rPr lang="en-US" sz="1400" b="0" i="0" u="none" strike="noStrike" dirty="0">
                          <a:solidFill>
                            <a:srgbClr val="000000"/>
                          </a:solidFill>
                          <a:effectLst/>
                          <a:latin typeface="Calibri"/>
                        </a:rPr>
                        <a:t>1</a:t>
                      </a:r>
                    </a:p>
                  </a:txBody>
                  <a:tcPr marL="12700" marR="12700" marT="12700" marB="0" anchor="b">
                    <a:lnL>
                      <a:noFill/>
                    </a:lnL>
                    <a:lnR>
                      <a:noFill/>
                    </a:lnR>
                    <a:lnT>
                      <a:noFill/>
                    </a:lnT>
                    <a:lnB>
                      <a:noFill/>
                    </a:lnB>
                  </a:tcPr>
                </a:tc>
              </a:tr>
              <a:tr h="321981">
                <a:tc>
                  <a:txBody>
                    <a:bodyPr/>
                    <a:lstStyle/>
                    <a:p>
                      <a:pPr algn="l" fontAlgn="b"/>
                      <a:r>
                        <a:rPr lang="en-US" sz="1400" b="0" i="0" u="none" strike="noStrike" dirty="0" smtClean="0">
                          <a:solidFill>
                            <a:srgbClr val="000000"/>
                          </a:solidFill>
                          <a:effectLst/>
                          <a:latin typeface="+mn-lt"/>
                        </a:rPr>
                        <a:t>35       53</a:t>
                      </a:r>
                      <a:endParaRPr lang="en-US" sz="1400" b="0" i="0" u="none" strike="noStrike" dirty="0">
                        <a:solidFill>
                          <a:srgbClr val="000000"/>
                        </a:solidFill>
                        <a:effectLst/>
                        <a:latin typeface="+mn-lt"/>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33</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52        </a:t>
                      </a:r>
                      <a:r>
                        <a:rPr lang="en-US" sz="1400" b="0" i="0" u="none" strike="noStrike" dirty="0">
                          <a:solidFill>
                            <a:srgbClr val="000000"/>
                          </a:solidFill>
                          <a:effectLst/>
                          <a:latin typeface="Calibri"/>
                        </a:rPr>
                        <a:t>1</a:t>
                      </a:r>
                    </a:p>
                  </a:txBody>
                  <a:tcPr marL="12700" marR="12700" marT="12700" marB="0" anchor="b">
                    <a:lnL>
                      <a:noFill/>
                    </a:lnL>
                    <a:lnR>
                      <a:noFill/>
                    </a:lnR>
                    <a:lnT>
                      <a:noFill/>
                    </a:lnT>
                    <a:lnB>
                      <a:noFill/>
                    </a:lnB>
                  </a:tcPr>
                </a:tc>
              </a:tr>
              <a:tr h="321981">
                <a:tc>
                  <a:txBody>
                    <a:bodyPr/>
                    <a:lstStyle/>
                    <a:p>
                      <a:pPr algn="l" fontAlgn="b"/>
                      <a:r>
                        <a:rPr lang="en-US" sz="1400" b="0" i="0" u="none" strike="noStrike" dirty="0" smtClean="0">
                          <a:solidFill>
                            <a:srgbClr val="000000"/>
                          </a:solidFill>
                          <a:effectLst/>
                          <a:latin typeface="+mn-lt"/>
                        </a:rPr>
                        <a:t>35       53</a:t>
                      </a:r>
                      <a:endParaRPr lang="en-US" sz="1400" b="0" i="0" u="none" strike="noStrike" dirty="0">
                        <a:solidFill>
                          <a:srgbClr val="000000"/>
                        </a:solidFill>
                        <a:effectLst/>
                        <a:latin typeface="+mn-lt"/>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33</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54        </a:t>
                      </a:r>
                      <a:r>
                        <a:rPr lang="en-US" sz="1400" b="0" i="0" u="none" strike="noStrike" dirty="0">
                          <a:solidFill>
                            <a:srgbClr val="000000"/>
                          </a:solidFill>
                          <a:effectLst/>
                          <a:latin typeface="Calibri"/>
                        </a:rPr>
                        <a:t>1</a:t>
                      </a:r>
                    </a:p>
                  </a:txBody>
                  <a:tcPr marL="12700" marR="12700" marT="12700" marB="0" anchor="b">
                    <a:lnL>
                      <a:noFill/>
                    </a:lnL>
                    <a:lnR>
                      <a:noFill/>
                    </a:lnR>
                    <a:lnT>
                      <a:noFill/>
                    </a:lnT>
                    <a:lnB>
                      <a:noFill/>
                    </a:lnB>
                  </a:tcPr>
                </a:tc>
              </a:tr>
              <a:tr h="321981">
                <a:tc>
                  <a:txBody>
                    <a:bodyPr/>
                    <a:lstStyle/>
                    <a:p>
                      <a:pPr algn="l" fontAlgn="b"/>
                      <a:r>
                        <a:rPr lang="en-US" sz="1400" b="0" i="0" u="none" strike="noStrike" dirty="0" smtClean="0">
                          <a:solidFill>
                            <a:srgbClr val="000000"/>
                          </a:solidFill>
                          <a:effectLst/>
                          <a:latin typeface="+mn-lt"/>
                        </a:rPr>
                        <a:t>35       53</a:t>
                      </a:r>
                      <a:endParaRPr lang="en-US" sz="1400" b="0" i="0" u="none" strike="noStrike" dirty="0">
                        <a:solidFill>
                          <a:srgbClr val="000000"/>
                        </a:solidFill>
                        <a:effectLst/>
                        <a:latin typeface="+mn-lt"/>
                      </a:endParaRPr>
                    </a:p>
                  </a:txBody>
                  <a:tcPr marL="12700" marR="12700" marT="1270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1       </a:t>
                      </a:r>
                      <a:r>
                        <a:rPr lang="en-US" sz="1400" b="0" i="0" u="none" strike="noStrike" dirty="0" smtClean="0">
                          <a:solidFill>
                            <a:srgbClr val="000000"/>
                          </a:solidFill>
                          <a:effectLst/>
                          <a:latin typeface="Calibri"/>
                        </a:rPr>
                        <a:t>33</a:t>
                      </a:r>
                      <a:endParaRPr lang="en-US" sz="14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400" b="0" i="0" u="none" strike="noStrike" dirty="0" smtClean="0">
                          <a:solidFill>
                            <a:srgbClr val="000000"/>
                          </a:solidFill>
                          <a:effectLst/>
                          <a:latin typeface="Calibri"/>
                        </a:rPr>
                        <a:t>53        </a:t>
                      </a:r>
                      <a:r>
                        <a:rPr lang="en-US" sz="1400" b="0" i="0" u="none" strike="noStrike" dirty="0">
                          <a:solidFill>
                            <a:srgbClr val="000000"/>
                          </a:solidFill>
                          <a:effectLst/>
                          <a:latin typeface="Calibri"/>
                        </a:rPr>
                        <a:t>2</a:t>
                      </a:r>
                    </a:p>
                  </a:txBody>
                  <a:tcPr marL="12700" marR="12700" marT="12700" marB="0" anchor="b">
                    <a:lnL>
                      <a:noFill/>
                    </a:lnL>
                    <a:lnR>
                      <a:noFill/>
                    </a:lnR>
                    <a:lnT>
                      <a:noFill/>
                    </a:lnT>
                    <a:lnB>
                      <a:noFill/>
                    </a:lnB>
                  </a:tcPr>
                </a:tc>
              </a:tr>
            </a:tbl>
          </a:graphicData>
        </a:graphic>
      </p:graphicFrame>
      <p:sp>
        <p:nvSpPr>
          <p:cNvPr id="6" name="Rectangle 5"/>
          <p:cNvSpPr/>
          <p:nvPr/>
        </p:nvSpPr>
        <p:spPr>
          <a:xfrm>
            <a:off x="293087" y="2181946"/>
            <a:ext cx="1302602" cy="3303599"/>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7" name="Rectangle 6"/>
          <p:cNvSpPr/>
          <p:nvPr/>
        </p:nvSpPr>
        <p:spPr>
          <a:xfrm>
            <a:off x="1595689" y="2181946"/>
            <a:ext cx="1248328" cy="3303599"/>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8" name="TextBox 7"/>
          <p:cNvSpPr txBox="1"/>
          <p:nvPr/>
        </p:nvSpPr>
        <p:spPr>
          <a:xfrm>
            <a:off x="1595689" y="1595492"/>
            <a:ext cx="709224" cy="369332"/>
          </a:xfrm>
          <a:prstGeom prst="rect">
            <a:avLst/>
          </a:prstGeom>
          <a:noFill/>
        </p:spPr>
        <p:txBody>
          <a:bodyPr wrap="none" rtlCol="0">
            <a:spAutoFit/>
          </a:bodyPr>
          <a:lstStyle/>
          <a:p>
            <a:r>
              <a:rPr lang="en-US" dirty="0" smtClean="0"/>
              <a:t>Initial</a:t>
            </a:r>
            <a:endParaRPr lang="en-US" dirty="0"/>
          </a:p>
        </p:txBody>
      </p:sp>
      <p:sp>
        <p:nvSpPr>
          <p:cNvPr id="9" name="TextBox 8"/>
          <p:cNvSpPr txBox="1"/>
          <p:nvPr/>
        </p:nvSpPr>
        <p:spPr>
          <a:xfrm>
            <a:off x="282232" y="1610962"/>
            <a:ext cx="628522" cy="369332"/>
          </a:xfrm>
          <a:prstGeom prst="rect">
            <a:avLst/>
          </a:prstGeom>
          <a:noFill/>
        </p:spPr>
        <p:txBody>
          <a:bodyPr wrap="none" rtlCol="0">
            <a:spAutoFit/>
          </a:bodyPr>
          <a:lstStyle/>
          <a:p>
            <a:r>
              <a:rPr lang="en-US" dirty="0" smtClean="0"/>
              <a:t>Final</a:t>
            </a:r>
            <a:endParaRPr lang="en-US" dirty="0"/>
          </a:p>
        </p:txBody>
      </p:sp>
      <p:sp>
        <p:nvSpPr>
          <p:cNvPr id="10" name="TextBox 9"/>
          <p:cNvSpPr txBox="1"/>
          <p:nvPr/>
        </p:nvSpPr>
        <p:spPr>
          <a:xfrm>
            <a:off x="434202" y="1823591"/>
            <a:ext cx="1076211" cy="369332"/>
          </a:xfrm>
          <a:prstGeom prst="rect">
            <a:avLst/>
          </a:prstGeom>
          <a:noFill/>
        </p:spPr>
        <p:txBody>
          <a:bodyPr wrap="none" rtlCol="0">
            <a:spAutoFit/>
          </a:bodyPr>
          <a:lstStyle/>
          <a:p>
            <a:r>
              <a:rPr lang="en-US" dirty="0" err="1"/>
              <a:t>i</a:t>
            </a:r>
            <a:r>
              <a:rPr lang="en-US" dirty="0" smtClean="0"/>
              <a:t>        j     k</a:t>
            </a:r>
            <a:endParaRPr lang="en-US" dirty="0"/>
          </a:p>
        </p:txBody>
      </p:sp>
      <p:sp>
        <p:nvSpPr>
          <p:cNvPr id="11" name="TextBox 10"/>
          <p:cNvSpPr txBox="1"/>
          <p:nvPr/>
        </p:nvSpPr>
        <p:spPr>
          <a:xfrm>
            <a:off x="1679412" y="1845290"/>
            <a:ext cx="1128396" cy="369332"/>
          </a:xfrm>
          <a:prstGeom prst="rect">
            <a:avLst/>
          </a:prstGeom>
          <a:noFill/>
        </p:spPr>
        <p:txBody>
          <a:bodyPr wrap="none" rtlCol="0">
            <a:spAutoFit/>
          </a:bodyPr>
          <a:lstStyle/>
          <a:p>
            <a:r>
              <a:rPr lang="en-US" dirty="0" err="1"/>
              <a:t>i</a:t>
            </a:r>
            <a:r>
              <a:rPr lang="en-US" dirty="0" smtClean="0"/>
              <a:t>        j      k</a:t>
            </a:r>
            <a:endParaRPr lang="en-US" dirty="0"/>
          </a:p>
        </p:txBody>
      </p:sp>
      <p:pic>
        <p:nvPicPr>
          <p:cNvPr id="4" name="Picture 3" descr="Screen Shot 2012-11-07 at 11.23.01 AM.png"/>
          <p:cNvPicPr>
            <a:picLocks noChangeAspect="1"/>
          </p:cNvPicPr>
          <p:nvPr/>
        </p:nvPicPr>
        <p:blipFill rotWithShape="1">
          <a:blip r:embed="rId3">
            <a:extLst>
              <a:ext uri="{28A0092B-C50C-407E-A947-70E740481C1C}">
                <a14:useLocalDpi xmlns:a14="http://schemas.microsoft.com/office/drawing/2010/main" val="0"/>
              </a:ext>
            </a:extLst>
          </a:blip>
          <a:srcRect l="2283" t="7011" r="-5479" b="-4572"/>
          <a:stretch/>
        </p:blipFill>
        <p:spPr>
          <a:xfrm>
            <a:off x="3256507" y="1324378"/>
            <a:ext cx="5622902" cy="5373502"/>
          </a:xfrm>
          <a:prstGeom prst="rect">
            <a:avLst/>
          </a:prstGeom>
          <a:ln>
            <a:solidFill>
              <a:srgbClr val="000000"/>
            </a:solidFill>
          </a:ln>
        </p:spPr>
      </p:pic>
      <p:grpSp>
        <p:nvGrpSpPr>
          <p:cNvPr id="18" name="Group 17"/>
          <p:cNvGrpSpPr>
            <a:grpSpLocks noChangeAspect="1"/>
          </p:cNvGrpSpPr>
          <p:nvPr/>
        </p:nvGrpSpPr>
        <p:grpSpPr>
          <a:xfrm>
            <a:off x="5093920" y="2203300"/>
            <a:ext cx="422332" cy="253816"/>
            <a:chOff x="6727479" y="2245701"/>
            <a:chExt cx="610943" cy="367168"/>
          </a:xfrm>
        </p:grpSpPr>
        <p:sp>
          <p:nvSpPr>
            <p:cNvPr id="12" name="Oval 11"/>
            <p:cNvSpPr/>
            <p:nvPr/>
          </p:nvSpPr>
          <p:spPr>
            <a:xfrm>
              <a:off x="7197292" y="2353755"/>
              <a:ext cx="141130" cy="133680"/>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13" name="Oval 12"/>
            <p:cNvSpPr/>
            <p:nvPr/>
          </p:nvSpPr>
          <p:spPr>
            <a:xfrm>
              <a:off x="6727479" y="2386105"/>
              <a:ext cx="66047" cy="66840"/>
            </a:xfrm>
            <a:prstGeom prst="ellipse">
              <a:avLst/>
            </a:prstGeom>
            <a:no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14" name="Oval 13"/>
            <p:cNvSpPr/>
            <p:nvPr/>
          </p:nvSpPr>
          <p:spPr>
            <a:xfrm>
              <a:off x="6947636" y="2386713"/>
              <a:ext cx="66047" cy="66840"/>
            </a:xfrm>
            <a:prstGeom prst="ellipse">
              <a:avLst/>
            </a:prstGeom>
            <a:solidFill>
              <a:srgbClr val="0000FF"/>
            </a:solid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15" name="Oval 14"/>
            <p:cNvSpPr/>
            <p:nvPr/>
          </p:nvSpPr>
          <p:spPr>
            <a:xfrm>
              <a:off x="7230517" y="2546029"/>
              <a:ext cx="66047" cy="66840"/>
            </a:xfrm>
            <a:prstGeom prst="ellipse">
              <a:avLst/>
            </a:prstGeom>
            <a:no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16" name="Oval 15"/>
            <p:cNvSpPr/>
            <p:nvPr/>
          </p:nvSpPr>
          <p:spPr>
            <a:xfrm>
              <a:off x="6948878" y="2530767"/>
              <a:ext cx="66047" cy="66840"/>
            </a:xfrm>
            <a:prstGeom prst="ellipse">
              <a:avLst/>
            </a:prstGeom>
            <a:no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17" name="Oval 16"/>
            <p:cNvSpPr/>
            <p:nvPr/>
          </p:nvSpPr>
          <p:spPr>
            <a:xfrm>
              <a:off x="6949499" y="2245701"/>
              <a:ext cx="66047" cy="66840"/>
            </a:xfrm>
            <a:prstGeom prst="ellipse">
              <a:avLst/>
            </a:prstGeom>
            <a:no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grpSp>
      <p:sp>
        <p:nvSpPr>
          <p:cNvPr id="25" name="TextBox 24"/>
          <p:cNvSpPr txBox="1"/>
          <p:nvPr/>
        </p:nvSpPr>
        <p:spPr>
          <a:xfrm>
            <a:off x="4140991" y="5485545"/>
            <a:ext cx="2470561" cy="369332"/>
          </a:xfrm>
          <a:prstGeom prst="rect">
            <a:avLst/>
          </a:prstGeom>
          <a:noFill/>
        </p:spPr>
        <p:txBody>
          <a:bodyPr wrap="none" rtlCol="0">
            <a:spAutoFit/>
          </a:bodyPr>
          <a:lstStyle/>
          <a:p>
            <a:r>
              <a:rPr lang="en-US" dirty="0" smtClean="0"/>
              <a:t>*Approximate Depiction</a:t>
            </a:r>
            <a:endParaRPr lang="en-US" dirty="0"/>
          </a:p>
        </p:txBody>
      </p:sp>
      <p:grpSp>
        <p:nvGrpSpPr>
          <p:cNvPr id="27" name="Group 26"/>
          <p:cNvGrpSpPr>
            <a:grpSpLocks noChangeAspect="1"/>
          </p:cNvGrpSpPr>
          <p:nvPr/>
        </p:nvGrpSpPr>
        <p:grpSpPr>
          <a:xfrm>
            <a:off x="5418692" y="2841613"/>
            <a:ext cx="422332" cy="253816"/>
            <a:chOff x="6727479" y="2245701"/>
            <a:chExt cx="610943" cy="367168"/>
          </a:xfrm>
        </p:grpSpPr>
        <p:sp>
          <p:nvSpPr>
            <p:cNvPr id="28" name="Oval 27"/>
            <p:cNvSpPr/>
            <p:nvPr/>
          </p:nvSpPr>
          <p:spPr>
            <a:xfrm>
              <a:off x="7197292" y="2353755"/>
              <a:ext cx="141130" cy="133680"/>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29" name="Oval 28"/>
            <p:cNvSpPr/>
            <p:nvPr/>
          </p:nvSpPr>
          <p:spPr>
            <a:xfrm>
              <a:off x="6727479" y="2386105"/>
              <a:ext cx="66047" cy="66840"/>
            </a:xfrm>
            <a:prstGeom prst="ellipse">
              <a:avLst/>
            </a:prstGeom>
            <a:no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30" name="Oval 29"/>
            <p:cNvSpPr/>
            <p:nvPr/>
          </p:nvSpPr>
          <p:spPr>
            <a:xfrm>
              <a:off x="6947636" y="2386713"/>
              <a:ext cx="66047" cy="66840"/>
            </a:xfrm>
            <a:prstGeom prst="ellipse">
              <a:avLst/>
            </a:prstGeom>
            <a:solidFill>
              <a:srgbClr val="0000FF"/>
            </a:solid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31" name="Oval 30"/>
            <p:cNvSpPr/>
            <p:nvPr/>
          </p:nvSpPr>
          <p:spPr>
            <a:xfrm>
              <a:off x="7230517" y="2546029"/>
              <a:ext cx="66047" cy="66840"/>
            </a:xfrm>
            <a:prstGeom prst="ellipse">
              <a:avLst/>
            </a:prstGeom>
            <a:no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32" name="Oval 31"/>
            <p:cNvSpPr/>
            <p:nvPr/>
          </p:nvSpPr>
          <p:spPr>
            <a:xfrm>
              <a:off x="6948878" y="2530767"/>
              <a:ext cx="66047" cy="66840"/>
            </a:xfrm>
            <a:prstGeom prst="ellipse">
              <a:avLst/>
            </a:prstGeom>
            <a:no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sp>
          <p:nvSpPr>
            <p:cNvPr id="33" name="Oval 32"/>
            <p:cNvSpPr/>
            <p:nvPr/>
          </p:nvSpPr>
          <p:spPr>
            <a:xfrm>
              <a:off x="6949499" y="2245701"/>
              <a:ext cx="66047" cy="66840"/>
            </a:xfrm>
            <a:prstGeom prst="ellipse">
              <a:avLst/>
            </a:prstGeom>
            <a:noFill/>
            <a:ln w="63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smtClean="0">
                <a:solidFill>
                  <a:srgbClr val="000000"/>
                </a:solidFill>
              </a:endParaRPr>
            </a:p>
          </p:txBody>
        </p:sp>
      </p:grpSp>
      <p:sp>
        <p:nvSpPr>
          <p:cNvPr id="19" name="Slide Number Placeholder 18"/>
          <p:cNvSpPr>
            <a:spLocks noGrp="1"/>
          </p:cNvSpPr>
          <p:nvPr>
            <p:ph type="sldNum" sz="quarter" idx="12"/>
          </p:nvPr>
        </p:nvSpPr>
        <p:spPr/>
        <p:txBody>
          <a:bodyPr/>
          <a:lstStyle/>
          <a:p>
            <a:fld id="{F3A26D33-D7FB-134A-9555-D3312AC8D47C}" type="slidenum">
              <a:rPr lang="en-US" smtClean="0"/>
              <a:t>23</a:t>
            </a:fld>
            <a:endParaRPr lang="en-US"/>
          </a:p>
        </p:txBody>
      </p:sp>
    </p:spTree>
    <p:extLst>
      <p:ext uri="{BB962C8B-B14F-4D97-AF65-F5344CB8AC3E}">
        <p14:creationId xmlns:p14="http://schemas.microsoft.com/office/powerpoint/2010/main" val="355321787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Verification: Results</a:t>
            </a:r>
            <a:endParaRPr lang="en-US" dirty="0"/>
          </a:p>
        </p:txBody>
      </p:sp>
      <p:graphicFrame>
        <p:nvGraphicFramePr>
          <p:cNvPr id="9" name="Chart 8"/>
          <p:cNvGraphicFramePr>
            <a:graphicFrameLocks/>
          </p:cNvGraphicFramePr>
          <p:nvPr>
            <p:extLst>
              <p:ext uri="{D42A27DB-BD31-4B8C-83A1-F6EECF244321}">
                <p14:modId xmlns:p14="http://schemas.microsoft.com/office/powerpoint/2010/main" val="567234991"/>
              </p:ext>
            </p:extLst>
          </p:nvPr>
        </p:nvGraphicFramePr>
        <p:xfrm>
          <a:off x="209828" y="1314174"/>
          <a:ext cx="4428434" cy="50628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ext uri="{D42A27DB-BD31-4B8C-83A1-F6EECF244321}">
                <p14:modId xmlns:p14="http://schemas.microsoft.com/office/powerpoint/2010/main" val="3798402335"/>
              </p:ext>
            </p:extLst>
          </p:nvPr>
        </p:nvGraphicFramePr>
        <p:xfrm>
          <a:off x="4056362" y="1318247"/>
          <a:ext cx="4723203" cy="5058810"/>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sz="quarter" idx="12"/>
          </p:nvPr>
        </p:nvSpPr>
        <p:spPr/>
        <p:txBody>
          <a:bodyPr/>
          <a:lstStyle/>
          <a:p>
            <a:fld id="{F3A26D33-D7FB-134A-9555-D3312AC8D47C}" type="slidenum">
              <a:rPr lang="en-US" smtClean="0"/>
              <a:t>24</a:t>
            </a:fld>
            <a:endParaRPr lang="en-US"/>
          </a:p>
        </p:txBody>
      </p:sp>
    </p:spTree>
    <p:extLst>
      <p:ext uri="{BB962C8B-B14F-4D97-AF65-F5344CB8AC3E}">
        <p14:creationId xmlns:p14="http://schemas.microsoft.com/office/powerpoint/2010/main" val="223497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3014"/>
          </a:xfrm>
        </p:spPr>
        <p:txBody>
          <a:bodyPr>
            <a:normAutofit fontScale="90000"/>
          </a:bodyPr>
          <a:lstStyle/>
          <a:p>
            <a:r>
              <a:rPr lang="en-US" dirty="0" smtClean="0"/>
              <a:t>ARCTAS-CARB Sensitivity Study</a:t>
            </a:r>
            <a:endParaRPr lang="en-US" dirty="0"/>
          </a:p>
        </p:txBody>
      </p:sp>
      <p:grpSp>
        <p:nvGrpSpPr>
          <p:cNvPr id="19" name="Group 18"/>
          <p:cNvGrpSpPr/>
          <p:nvPr/>
        </p:nvGrpSpPr>
        <p:grpSpPr>
          <a:xfrm>
            <a:off x="5702022" y="3952440"/>
            <a:ext cx="2984778" cy="2905560"/>
            <a:chOff x="1752874" y="1304745"/>
            <a:chExt cx="2984778" cy="2905560"/>
          </a:xfrm>
        </p:grpSpPr>
        <p:pic>
          <p:nvPicPr>
            <p:cNvPr id="7" name="Picture 6" descr="Screen Shot 2013-08-18 at 4.09.57 PM.png"/>
            <p:cNvPicPr>
              <a:picLocks noChangeAspect="1"/>
            </p:cNvPicPr>
            <p:nvPr/>
          </p:nvPicPr>
          <p:blipFill rotWithShape="1">
            <a:blip r:embed="rId3">
              <a:extLst>
                <a:ext uri="{28A0092B-C50C-407E-A947-70E740481C1C}">
                  <a14:useLocalDpi xmlns:a14="http://schemas.microsoft.com/office/drawing/2010/main" val="0"/>
                </a:ext>
              </a:extLst>
            </a:blip>
            <a:srcRect r="11121"/>
            <a:stretch/>
          </p:blipFill>
          <p:spPr>
            <a:xfrm>
              <a:off x="1752874" y="1304745"/>
              <a:ext cx="2984778" cy="2905560"/>
            </a:xfrm>
            <a:prstGeom prst="rect">
              <a:avLst/>
            </a:prstGeom>
            <a:ln>
              <a:noFill/>
            </a:ln>
          </p:spPr>
        </p:pic>
        <p:sp>
          <p:nvSpPr>
            <p:cNvPr id="11" name="Oval 10"/>
            <p:cNvSpPr/>
            <p:nvPr/>
          </p:nvSpPr>
          <p:spPr>
            <a:xfrm>
              <a:off x="2874156" y="1777394"/>
              <a:ext cx="165652" cy="152332"/>
            </a:xfrm>
            <a:prstGeom prst="ellipse">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91330" y="2082126"/>
              <a:ext cx="165652" cy="152332"/>
            </a:xfrm>
            <a:prstGeom prst="ellipse">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5071243" y="1089542"/>
            <a:ext cx="3962790" cy="2905560"/>
            <a:chOff x="3784309" y="1084813"/>
            <a:chExt cx="3962790" cy="2905560"/>
          </a:xfrm>
        </p:grpSpPr>
        <p:pic>
          <p:nvPicPr>
            <p:cNvPr id="4" name="Picture 3" descr="Screen Shot 2013-08-18 at 4.02.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309" y="1084813"/>
              <a:ext cx="3962790" cy="2905560"/>
            </a:xfrm>
            <a:prstGeom prst="rect">
              <a:avLst/>
            </a:prstGeom>
          </p:spPr>
        </p:pic>
        <p:sp>
          <p:nvSpPr>
            <p:cNvPr id="13" name="Oval 12"/>
            <p:cNvSpPr/>
            <p:nvPr/>
          </p:nvSpPr>
          <p:spPr>
            <a:xfrm flipV="1">
              <a:off x="6057904" y="1751764"/>
              <a:ext cx="90559" cy="1106552"/>
            </a:xfrm>
            <a:prstGeom prst="ellipse">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flipV="1">
              <a:off x="6148463" y="1753966"/>
              <a:ext cx="90559" cy="1106552"/>
            </a:xfrm>
            <a:prstGeom prst="ellipse">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1744117" y="3881453"/>
            <a:ext cx="3327126" cy="2776510"/>
            <a:chOff x="350353" y="3793109"/>
            <a:chExt cx="3327126" cy="2776510"/>
          </a:xfrm>
        </p:grpSpPr>
        <p:pic>
          <p:nvPicPr>
            <p:cNvPr id="15" name="Picture 14" descr="Screen Shot 2013-08-18 at 5.44.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53" y="3793109"/>
              <a:ext cx="3327126" cy="2776510"/>
            </a:xfrm>
            <a:prstGeom prst="rect">
              <a:avLst/>
            </a:prstGeom>
          </p:spPr>
        </p:pic>
        <p:sp>
          <p:nvSpPr>
            <p:cNvPr id="16" name="TextBox 15"/>
            <p:cNvSpPr txBox="1"/>
            <p:nvPr/>
          </p:nvSpPr>
          <p:spPr>
            <a:xfrm>
              <a:off x="1234802" y="4336746"/>
              <a:ext cx="375260" cy="369332"/>
            </a:xfrm>
            <a:prstGeom prst="rect">
              <a:avLst/>
            </a:prstGeom>
            <a:noFill/>
          </p:spPr>
          <p:txBody>
            <a:bodyPr wrap="none" rtlCol="0">
              <a:spAutoFit/>
            </a:bodyPr>
            <a:lstStyle/>
            <a:p>
              <a:r>
                <a:rPr lang="en-US" dirty="0" smtClean="0"/>
                <a:t>J2</a:t>
              </a:r>
              <a:endParaRPr lang="en-US" dirty="0"/>
            </a:p>
          </p:txBody>
        </p:sp>
      </p:grpSp>
      <p:grpSp>
        <p:nvGrpSpPr>
          <p:cNvPr id="21" name="Group 20"/>
          <p:cNvGrpSpPr/>
          <p:nvPr/>
        </p:nvGrpSpPr>
        <p:grpSpPr>
          <a:xfrm>
            <a:off x="1744117" y="1084813"/>
            <a:ext cx="3327126" cy="2751660"/>
            <a:chOff x="350353" y="1084813"/>
            <a:chExt cx="3327126" cy="2751660"/>
          </a:xfrm>
        </p:grpSpPr>
        <p:pic>
          <p:nvPicPr>
            <p:cNvPr id="18" name="Picture 17" descr="Screen Shot 2013-08-18 at 5.46.2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353" y="1084813"/>
              <a:ext cx="3327126" cy="2751660"/>
            </a:xfrm>
            <a:prstGeom prst="rect">
              <a:avLst/>
            </a:prstGeom>
          </p:spPr>
        </p:pic>
        <p:sp>
          <p:nvSpPr>
            <p:cNvPr id="20" name="TextBox 19"/>
            <p:cNvSpPr txBox="1"/>
            <p:nvPr/>
          </p:nvSpPr>
          <p:spPr>
            <a:xfrm>
              <a:off x="1244511" y="1634920"/>
              <a:ext cx="375260" cy="369332"/>
            </a:xfrm>
            <a:prstGeom prst="rect">
              <a:avLst/>
            </a:prstGeom>
            <a:noFill/>
          </p:spPr>
          <p:txBody>
            <a:bodyPr wrap="none" rtlCol="0">
              <a:spAutoFit/>
            </a:bodyPr>
            <a:lstStyle/>
            <a:p>
              <a:r>
                <a:rPr lang="en-US" dirty="0" smtClean="0"/>
                <a:t>J1</a:t>
              </a:r>
              <a:endParaRPr lang="en-US" dirty="0"/>
            </a:p>
          </p:txBody>
        </p:sp>
      </p:grpSp>
      <p:sp>
        <p:nvSpPr>
          <p:cNvPr id="23" name="TextBox 22"/>
          <p:cNvSpPr txBox="1"/>
          <p:nvPr/>
        </p:nvSpPr>
        <p:spPr>
          <a:xfrm>
            <a:off x="2266553" y="3157531"/>
            <a:ext cx="480804" cy="335582"/>
          </a:xfrm>
          <a:prstGeom prst="rect">
            <a:avLst/>
          </a:prstGeom>
          <a:noFill/>
        </p:spPr>
        <p:txBody>
          <a:bodyPr wrap="none" rtlCol="0">
            <a:spAutoFit/>
          </a:bodyPr>
          <a:lstStyle/>
          <a:p>
            <a:r>
              <a:rPr lang="en-US" dirty="0" smtClean="0"/>
              <a:t>21Z</a:t>
            </a:r>
            <a:endParaRPr lang="en-US" dirty="0"/>
          </a:p>
        </p:txBody>
      </p:sp>
      <p:sp>
        <p:nvSpPr>
          <p:cNvPr id="24" name="TextBox 23"/>
          <p:cNvSpPr txBox="1"/>
          <p:nvPr/>
        </p:nvSpPr>
        <p:spPr>
          <a:xfrm>
            <a:off x="2266553" y="5995706"/>
            <a:ext cx="480804" cy="335582"/>
          </a:xfrm>
          <a:prstGeom prst="rect">
            <a:avLst/>
          </a:prstGeom>
          <a:noFill/>
        </p:spPr>
        <p:txBody>
          <a:bodyPr wrap="none" rtlCol="0">
            <a:spAutoFit/>
          </a:bodyPr>
          <a:lstStyle/>
          <a:p>
            <a:r>
              <a:rPr lang="en-US" dirty="0" smtClean="0"/>
              <a:t>21Z</a:t>
            </a:r>
            <a:endParaRPr lang="en-US" dirty="0"/>
          </a:p>
        </p:txBody>
      </p:sp>
      <p:cxnSp>
        <p:nvCxnSpPr>
          <p:cNvPr id="27" name="Straight Arrow Connector 26"/>
          <p:cNvCxnSpPr/>
          <p:nvPr/>
        </p:nvCxnSpPr>
        <p:spPr>
          <a:xfrm flipH="1" flipV="1">
            <a:off x="3070087" y="1758695"/>
            <a:ext cx="3753217" cy="2666395"/>
          </a:xfrm>
          <a:prstGeom prst="straightConnector1">
            <a:avLst/>
          </a:prstGeom>
          <a:ln>
            <a:solidFill>
              <a:srgbClr val="000000">
                <a:alpha val="50000"/>
              </a:srgb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3036955" y="4807122"/>
            <a:ext cx="3655392" cy="1"/>
          </a:xfrm>
          <a:prstGeom prst="straightConnector1">
            <a:avLst/>
          </a:prstGeom>
          <a:ln>
            <a:solidFill>
              <a:srgbClr val="000000">
                <a:alpha val="50000"/>
              </a:srgbClr>
            </a:solidFill>
            <a:tailEnd type="triangle" w="med"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76696" y="1311754"/>
            <a:ext cx="1646605" cy="646331"/>
          </a:xfrm>
          <a:prstGeom prst="rect">
            <a:avLst/>
          </a:prstGeom>
          <a:noFill/>
        </p:spPr>
        <p:txBody>
          <a:bodyPr wrap="none" rtlCol="0">
            <a:spAutoFit/>
          </a:bodyPr>
          <a:lstStyle/>
          <a:p>
            <a:r>
              <a:rPr lang="en-US" dirty="0" smtClean="0"/>
              <a:t>dx = 18km</a:t>
            </a:r>
          </a:p>
          <a:p>
            <a:r>
              <a:rPr lang="en-US" dirty="0" err="1" smtClean="0"/>
              <a:t>dt</a:t>
            </a:r>
            <a:r>
              <a:rPr lang="en-US" dirty="0" smtClean="0"/>
              <a:t> = 90 seconds</a:t>
            </a:r>
            <a:endParaRPr lang="en-US" dirty="0"/>
          </a:p>
        </p:txBody>
      </p:sp>
      <p:sp>
        <p:nvSpPr>
          <p:cNvPr id="3" name="Slide Number Placeholder 2"/>
          <p:cNvSpPr>
            <a:spLocks noGrp="1"/>
          </p:cNvSpPr>
          <p:nvPr>
            <p:ph type="sldNum" sz="quarter" idx="12"/>
          </p:nvPr>
        </p:nvSpPr>
        <p:spPr/>
        <p:txBody>
          <a:bodyPr/>
          <a:lstStyle/>
          <a:p>
            <a:fld id="{F3A26D33-D7FB-134A-9555-D3312AC8D47C}" type="slidenum">
              <a:rPr lang="en-US" smtClean="0"/>
              <a:t>25</a:t>
            </a:fld>
            <a:endParaRPr lang="en-US"/>
          </a:p>
        </p:txBody>
      </p:sp>
    </p:spTree>
    <p:extLst>
      <p:ext uri="{BB962C8B-B14F-4D97-AF65-F5344CB8AC3E}">
        <p14:creationId xmlns:p14="http://schemas.microsoft.com/office/powerpoint/2010/main" val="16528536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016778" y="1087578"/>
            <a:ext cx="3001872" cy="2799725"/>
            <a:chOff x="6016778" y="1087578"/>
            <a:chExt cx="3001872" cy="2799725"/>
          </a:xfrm>
        </p:grpSpPr>
        <p:pic>
          <p:nvPicPr>
            <p:cNvPr id="3" name="Picture 2" descr="Screen Shot 2013-08-18 at 6.04.50 PM.png"/>
            <p:cNvPicPr>
              <a:picLocks noChangeAspect="1"/>
            </p:cNvPicPr>
            <p:nvPr/>
          </p:nvPicPr>
          <p:blipFill rotWithShape="1">
            <a:blip r:embed="rId3">
              <a:extLst>
                <a:ext uri="{28A0092B-C50C-407E-A947-70E740481C1C}">
                  <a14:useLocalDpi xmlns:a14="http://schemas.microsoft.com/office/drawing/2010/main" val="0"/>
                </a:ext>
              </a:extLst>
            </a:blip>
            <a:srcRect l="9996"/>
            <a:stretch/>
          </p:blipFill>
          <p:spPr>
            <a:xfrm>
              <a:off x="6016778" y="1087578"/>
              <a:ext cx="3001872" cy="2799725"/>
            </a:xfrm>
            <a:prstGeom prst="rect">
              <a:avLst/>
            </a:prstGeom>
          </p:spPr>
        </p:pic>
        <p:sp>
          <p:nvSpPr>
            <p:cNvPr id="35" name="Rectangle 34"/>
            <p:cNvSpPr/>
            <p:nvPr/>
          </p:nvSpPr>
          <p:spPr>
            <a:xfrm>
              <a:off x="6088066" y="1113821"/>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 name="Group 11"/>
          <p:cNvGrpSpPr/>
          <p:nvPr/>
        </p:nvGrpSpPr>
        <p:grpSpPr>
          <a:xfrm>
            <a:off x="2970682" y="1087579"/>
            <a:ext cx="3000223" cy="2799724"/>
            <a:chOff x="2970682" y="1087579"/>
            <a:chExt cx="3000223" cy="2799724"/>
          </a:xfrm>
        </p:grpSpPr>
        <p:pic>
          <p:nvPicPr>
            <p:cNvPr id="2" name="Picture 1" descr="Screen Shot 2013-08-18 at 6.04.35 PM.png"/>
            <p:cNvPicPr>
              <a:picLocks noChangeAspect="1"/>
            </p:cNvPicPr>
            <p:nvPr/>
          </p:nvPicPr>
          <p:blipFill rotWithShape="1">
            <a:blip r:embed="rId4">
              <a:extLst>
                <a:ext uri="{28A0092B-C50C-407E-A947-70E740481C1C}">
                  <a14:useLocalDpi xmlns:a14="http://schemas.microsoft.com/office/drawing/2010/main" val="0"/>
                </a:ext>
              </a:extLst>
            </a:blip>
            <a:srcRect l="10482"/>
            <a:stretch/>
          </p:blipFill>
          <p:spPr>
            <a:xfrm>
              <a:off x="2970682" y="1087579"/>
              <a:ext cx="3000223" cy="2799724"/>
            </a:xfrm>
            <a:prstGeom prst="rect">
              <a:avLst/>
            </a:prstGeom>
          </p:spPr>
        </p:pic>
        <p:sp>
          <p:nvSpPr>
            <p:cNvPr id="36" name="Rectangle 35"/>
            <p:cNvSpPr/>
            <p:nvPr/>
          </p:nvSpPr>
          <p:spPr>
            <a:xfrm>
              <a:off x="3051309" y="1113821"/>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 name="Group 16"/>
          <p:cNvGrpSpPr/>
          <p:nvPr/>
        </p:nvGrpSpPr>
        <p:grpSpPr>
          <a:xfrm>
            <a:off x="2709496" y="3887303"/>
            <a:ext cx="3261408" cy="2799723"/>
            <a:chOff x="2709496" y="3887303"/>
            <a:chExt cx="3261408" cy="2799723"/>
          </a:xfrm>
        </p:grpSpPr>
        <p:grpSp>
          <p:nvGrpSpPr>
            <p:cNvPr id="26" name="Group 25"/>
            <p:cNvGrpSpPr/>
            <p:nvPr/>
          </p:nvGrpSpPr>
          <p:grpSpPr>
            <a:xfrm>
              <a:off x="2909742" y="3887303"/>
              <a:ext cx="3061162" cy="2799723"/>
              <a:chOff x="189090" y="2418522"/>
              <a:chExt cx="3061162" cy="2799723"/>
            </a:xfrm>
          </p:grpSpPr>
          <p:pic>
            <p:nvPicPr>
              <p:cNvPr id="5" name="Picture 4" descr="Screen Shot 2013-08-18 at 6.05.15 PM.png"/>
              <p:cNvPicPr>
                <a:picLocks noChangeAspect="1"/>
              </p:cNvPicPr>
              <p:nvPr/>
            </p:nvPicPr>
            <p:blipFill rotWithShape="1">
              <a:blip r:embed="rId5">
                <a:extLst>
                  <a:ext uri="{28A0092B-C50C-407E-A947-70E740481C1C}">
                    <a14:useLocalDpi xmlns:a14="http://schemas.microsoft.com/office/drawing/2010/main" val="0"/>
                  </a:ext>
                </a:extLst>
              </a:blip>
              <a:srcRect l="9667"/>
              <a:stretch/>
            </p:blipFill>
            <p:spPr>
              <a:xfrm>
                <a:off x="189090" y="2418522"/>
                <a:ext cx="3061162" cy="2799723"/>
              </a:xfrm>
              <a:prstGeom prst="rect">
                <a:avLst/>
              </a:prstGeom>
            </p:spPr>
          </p:pic>
          <p:sp>
            <p:nvSpPr>
              <p:cNvPr id="20" name="TextBox 19"/>
              <p:cNvSpPr txBox="1"/>
              <p:nvPr/>
            </p:nvSpPr>
            <p:spPr>
              <a:xfrm>
                <a:off x="406698" y="4513673"/>
                <a:ext cx="526744" cy="369332"/>
              </a:xfrm>
              <a:prstGeom prst="rect">
                <a:avLst/>
              </a:prstGeom>
              <a:noFill/>
            </p:spPr>
            <p:txBody>
              <a:bodyPr wrap="none" rtlCol="0">
                <a:spAutoFit/>
              </a:bodyPr>
              <a:lstStyle/>
              <a:p>
                <a:r>
                  <a:rPr lang="en-US" dirty="0" smtClean="0"/>
                  <a:t>17Z</a:t>
                </a:r>
                <a:endParaRPr lang="en-US" dirty="0"/>
              </a:p>
            </p:txBody>
          </p:sp>
        </p:grpSp>
        <p:sp>
          <p:nvSpPr>
            <p:cNvPr id="29" name="Rectangle 28"/>
            <p:cNvSpPr/>
            <p:nvPr/>
          </p:nvSpPr>
          <p:spPr>
            <a:xfrm>
              <a:off x="2709496" y="3919706"/>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 name="Group 22"/>
          <p:cNvGrpSpPr/>
          <p:nvPr/>
        </p:nvGrpSpPr>
        <p:grpSpPr>
          <a:xfrm>
            <a:off x="107405" y="3466227"/>
            <a:ext cx="3124721" cy="2596643"/>
            <a:chOff x="107405" y="3466227"/>
            <a:chExt cx="3124721" cy="2596643"/>
          </a:xfrm>
        </p:grpSpPr>
        <p:pic>
          <p:nvPicPr>
            <p:cNvPr id="32" name="Picture 31" descr="Screen Shot 2013-08-18 at 5.59.1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05" y="3466227"/>
              <a:ext cx="3124721" cy="2596643"/>
            </a:xfrm>
            <a:prstGeom prst="rect">
              <a:avLst/>
            </a:prstGeom>
            <a:ln>
              <a:solidFill>
                <a:srgbClr val="000000"/>
              </a:solidFill>
            </a:ln>
          </p:spPr>
        </p:pic>
        <p:sp>
          <p:nvSpPr>
            <p:cNvPr id="31" name="Rectangle 30"/>
            <p:cNvSpPr/>
            <p:nvPr/>
          </p:nvSpPr>
          <p:spPr>
            <a:xfrm>
              <a:off x="495300" y="3484200"/>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p:cNvGrpSpPr/>
          <p:nvPr/>
        </p:nvGrpSpPr>
        <p:grpSpPr>
          <a:xfrm>
            <a:off x="5970904" y="3887303"/>
            <a:ext cx="3047745" cy="2799723"/>
            <a:chOff x="5970904" y="3887303"/>
            <a:chExt cx="3047745" cy="2799723"/>
          </a:xfrm>
        </p:grpSpPr>
        <p:grpSp>
          <p:nvGrpSpPr>
            <p:cNvPr id="27" name="Group 26"/>
            <p:cNvGrpSpPr/>
            <p:nvPr/>
          </p:nvGrpSpPr>
          <p:grpSpPr>
            <a:xfrm>
              <a:off x="5970904" y="3887303"/>
              <a:ext cx="3047745" cy="2799723"/>
              <a:chOff x="589251" y="3887302"/>
              <a:chExt cx="3047745" cy="2799723"/>
            </a:xfrm>
          </p:grpSpPr>
          <p:pic>
            <p:nvPicPr>
              <p:cNvPr id="4" name="Picture 3" descr="Screen Shot 2013-08-18 at 6.05.02 PM.png"/>
              <p:cNvPicPr>
                <a:picLocks noChangeAspect="1"/>
              </p:cNvPicPr>
              <p:nvPr/>
            </p:nvPicPr>
            <p:blipFill rotWithShape="1">
              <a:blip r:embed="rId7">
                <a:extLst>
                  <a:ext uri="{28A0092B-C50C-407E-A947-70E740481C1C}">
                    <a14:useLocalDpi xmlns:a14="http://schemas.microsoft.com/office/drawing/2010/main" val="0"/>
                  </a:ext>
                </a:extLst>
              </a:blip>
              <a:srcRect l="9910"/>
              <a:stretch/>
            </p:blipFill>
            <p:spPr>
              <a:xfrm>
                <a:off x="589251" y="3887302"/>
                <a:ext cx="3047745" cy="2799723"/>
              </a:xfrm>
              <a:prstGeom prst="rect">
                <a:avLst/>
              </a:prstGeom>
            </p:spPr>
          </p:pic>
          <p:sp>
            <p:nvSpPr>
              <p:cNvPr id="19" name="TextBox 18"/>
              <p:cNvSpPr txBox="1"/>
              <p:nvPr/>
            </p:nvSpPr>
            <p:spPr>
              <a:xfrm>
                <a:off x="815179" y="5982453"/>
                <a:ext cx="526744" cy="369332"/>
              </a:xfrm>
              <a:prstGeom prst="rect">
                <a:avLst/>
              </a:prstGeom>
              <a:noFill/>
            </p:spPr>
            <p:txBody>
              <a:bodyPr wrap="none" rtlCol="0">
                <a:spAutoFit/>
              </a:bodyPr>
              <a:lstStyle/>
              <a:p>
                <a:r>
                  <a:rPr lang="en-US" dirty="0" smtClean="0"/>
                  <a:t>18Z</a:t>
                </a:r>
                <a:endParaRPr lang="en-US" dirty="0"/>
              </a:p>
            </p:txBody>
          </p:sp>
        </p:grpSp>
        <p:sp>
          <p:nvSpPr>
            <p:cNvPr id="34" name="Rectangle 33"/>
            <p:cNvSpPr/>
            <p:nvPr/>
          </p:nvSpPr>
          <p:spPr>
            <a:xfrm>
              <a:off x="6088066" y="3895049"/>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 name="Group 10"/>
          <p:cNvGrpSpPr/>
          <p:nvPr/>
        </p:nvGrpSpPr>
        <p:grpSpPr>
          <a:xfrm>
            <a:off x="253999" y="927652"/>
            <a:ext cx="2716683" cy="2236548"/>
            <a:chOff x="5607039" y="4279427"/>
            <a:chExt cx="2976260" cy="2461480"/>
          </a:xfrm>
        </p:grpSpPr>
        <p:grpSp>
          <p:nvGrpSpPr>
            <p:cNvPr id="7" name="Group 6"/>
            <p:cNvGrpSpPr>
              <a:grpSpLocks noChangeAspect="1"/>
            </p:cNvGrpSpPr>
            <p:nvPr/>
          </p:nvGrpSpPr>
          <p:grpSpPr>
            <a:xfrm>
              <a:off x="5607039" y="4279427"/>
              <a:ext cx="2976260" cy="2461480"/>
              <a:chOff x="350353" y="1374993"/>
              <a:chExt cx="2976260" cy="2461480"/>
            </a:xfrm>
          </p:grpSpPr>
          <p:pic>
            <p:nvPicPr>
              <p:cNvPr id="8" name="Picture 7" descr="Screen Shot 2013-08-18 at 5.46.25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353" y="1374993"/>
                <a:ext cx="2976260" cy="2461480"/>
              </a:xfrm>
              <a:prstGeom prst="rect">
                <a:avLst/>
              </a:prstGeom>
            </p:spPr>
          </p:pic>
          <p:sp>
            <p:nvSpPr>
              <p:cNvPr id="9" name="TextBox 8"/>
              <p:cNvSpPr txBox="1"/>
              <p:nvPr/>
            </p:nvSpPr>
            <p:spPr>
              <a:xfrm>
                <a:off x="1410584" y="1839017"/>
                <a:ext cx="375260" cy="369332"/>
              </a:xfrm>
              <a:prstGeom prst="rect">
                <a:avLst/>
              </a:prstGeom>
              <a:noFill/>
            </p:spPr>
            <p:txBody>
              <a:bodyPr wrap="none" rtlCol="0">
                <a:spAutoFit/>
              </a:bodyPr>
              <a:lstStyle/>
              <a:p>
                <a:r>
                  <a:rPr lang="en-US" dirty="0" smtClean="0"/>
                  <a:t>J1</a:t>
                </a:r>
                <a:endParaRPr lang="en-US" dirty="0"/>
              </a:p>
            </p:txBody>
          </p:sp>
        </p:grpSp>
        <p:sp>
          <p:nvSpPr>
            <p:cNvPr id="10" name="TextBox 9"/>
            <p:cNvSpPr txBox="1"/>
            <p:nvPr/>
          </p:nvSpPr>
          <p:spPr>
            <a:xfrm>
              <a:off x="6118077" y="6040782"/>
              <a:ext cx="526744" cy="369332"/>
            </a:xfrm>
            <a:prstGeom prst="rect">
              <a:avLst/>
            </a:prstGeom>
            <a:noFill/>
          </p:spPr>
          <p:txBody>
            <a:bodyPr wrap="none" rtlCol="0">
              <a:spAutoFit/>
            </a:bodyPr>
            <a:lstStyle/>
            <a:p>
              <a:r>
                <a:rPr lang="en-US" dirty="0" smtClean="0"/>
                <a:t>21Z</a:t>
              </a:r>
              <a:endParaRPr lang="en-US" dirty="0"/>
            </a:p>
          </p:txBody>
        </p:sp>
      </p:grpSp>
      <p:sp>
        <p:nvSpPr>
          <p:cNvPr id="15" name="Title 1"/>
          <p:cNvSpPr>
            <a:spLocks noGrp="1"/>
          </p:cNvSpPr>
          <p:nvPr>
            <p:ph type="title"/>
          </p:nvPr>
        </p:nvSpPr>
        <p:spPr>
          <a:xfrm>
            <a:off x="457200" y="274638"/>
            <a:ext cx="8229600" cy="489759"/>
          </a:xfrm>
        </p:spPr>
        <p:txBody>
          <a:bodyPr>
            <a:noAutofit/>
          </a:bodyPr>
          <a:lstStyle/>
          <a:p>
            <a:r>
              <a:rPr lang="en-US" sz="3600" dirty="0" smtClean="0"/>
              <a:t>Sensitivity of Column BC </a:t>
            </a:r>
            <a:r>
              <a:rPr lang="en-US" sz="3600" dirty="0"/>
              <a:t>to Emissions</a:t>
            </a:r>
            <a:r>
              <a:rPr lang="en-US" sz="3600" dirty="0" smtClean="0"/>
              <a:t>(</a:t>
            </a:r>
            <a:r>
              <a:rPr lang="en-US" sz="3600" u="sng" dirty="0" err="1" smtClean="0"/>
              <a:t>x</a:t>
            </a:r>
            <a:r>
              <a:rPr lang="en-US" sz="3600" dirty="0" err="1" smtClean="0"/>
              <a:t>,t</a:t>
            </a:r>
            <a:r>
              <a:rPr lang="en-US" sz="3600" dirty="0" smtClean="0"/>
              <a:t>)</a:t>
            </a:r>
            <a:endParaRPr lang="en-US" sz="3600" dirty="0"/>
          </a:p>
        </p:txBody>
      </p:sp>
      <p:sp>
        <p:nvSpPr>
          <p:cNvPr id="14" name="TextBox 13"/>
          <p:cNvSpPr txBox="1"/>
          <p:nvPr/>
        </p:nvSpPr>
        <p:spPr>
          <a:xfrm>
            <a:off x="3169910" y="3176409"/>
            <a:ext cx="526744" cy="369332"/>
          </a:xfrm>
          <a:prstGeom prst="rect">
            <a:avLst/>
          </a:prstGeom>
          <a:noFill/>
        </p:spPr>
        <p:txBody>
          <a:bodyPr wrap="none" rtlCol="0">
            <a:spAutoFit/>
          </a:bodyPr>
          <a:lstStyle/>
          <a:p>
            <a:r>
              <a:rPr lang="en-US" dirty="0" smtClean="0"/>
              <a:t>20Z</a:t>
            </a:r>
            <a:endParaRPr lang="en-US" dirty="0"/>
          </a:p>
        </p:txBody>
      </p:sp>
      <p:sp>
        <p:nvSpPr>
          <p:cNvPr id="18" name="TextBox 17"/>
          <p:cNvSpPr txBox="1"/>
          <p:nvPr/>
        </p:nvSpPr>
        <p:spPr>
          <a:xfrm>
            <a:off x="6195822" y="3176409"/>
            <a:ext cx="526744" cy="369332"/>
          </a:xfrm>
          <a:prstGeom prst="rect">
            <a:avLst/>
          </a:prstGeom>
          <a:noFill/>
        </p:spPr>
        <p:txBody>
          <a:bodyPr wrap="none" rtlCol="0">
            <a:spAutoFit/>
          </a:bodyPr>
          <a:lstStyle/>
          <a:p>
            <a:r>
              <a:rPr lang="en-US" dirty="0" smtClean="0"/>
              <a:t>19Z</a:t>
            </a:r>
            <a:endParaRPr lang="en-US" dirty="0"/>
          </a:p>
        </p:txBody>
      </p:sp>
      <p:cxnSp>
        <p:nvCxnSpPr>
          <p:cNvPr id="21" name="Straight Arrow Connector 20"/>
          <p:cNvCxnSpPr/>
          <p:nvPr/>
        </p:nvCxnSpPr>
        <p:spPr>
          <a:xfrm>
            <a:off x="2263913" y="1888436"/>
            <a:ext cx="968213" cy="530087"/>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5389215" y="1109665"/>
            <a:ext cx="636904" cy="325986"/>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8424001" y="3887340"/>
            <a:ext cx="636904" cy="325986"/>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409382" y="3898421"/>
            <a:ext cx="636904" cy="325986"/>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F3A26D33-D7FB-134A-9555-D3312AC8D47C}" type="slidenum">
              <a:rPr lang="en-US" smtClean="0"/>
              <a:t>26</a:t>
            </a:fld>
            <a:endParaRPr lang="en-US"/>
          </a:p>
        </p:txBody>
      </p:sp>
      <p:cxnSp>
        <p:nvCxnSpPr>
          <p:cNvPr id="28" name="Straight Arrow Connector 27"/>
          <p:cNvCxnSpPr/>
          <p:nvPr/>
        </p:nvCxnSpPr>
        <p:spPr>
          <a:xfrm>
            <a:off x="7205254" y="3410226"/>
            <a:ext cx="0" cy="1040296"/>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2310471" y="4837043"/>
            <a:ext cx="1198542" cy="401981"/>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56765" y="5409095"/>
            <a:ext cx="2134569" cy="369332"/>
          </a:xfrm>
          <a:prstGeom prst="rect">
            <a:avLst/>
          </a:prstGeom>
          <a:noFill/>
        </p:spPr>
        <p:txBody>
          <a:bodyPr wrap="none" rtlCol="0">
            <a:spAutoFit/>
          </a:bodyPr>
          <a:lstStyle/>
          <a:p>
            <a:r>
              <a:rPr lang="en-US" dirty="0" smtClean="0"/>
              <a:t>SUM(00Z,01Z,…,20Z)</a:t>
            </a:r>
            <a:endParaRPr lang="en-US" dirty="0"/>
          </a:p>
        </p:txBody>
      </p:sp>
      <p:cxnSp>
        <p:nvCxnSpPr>
          <p:cNvPr id="38" name="Straight Arrow Connector 37"/>
          <p:cNvCxnSpPr/>
          <p:nvPr/>
        </p:nvCxnSpPr>
        <p:spPr>
          <a:xfrm>
            <a:off x="5172797" y="2418523"/>
            <a:ext cx="1286891" cy="1"/>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4962966" y="5265526"/>
            <a:ext cx="1364625" cy="0"/>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47756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884907" y="1058254"/>
            <a:ext cx="3020545" cy="2775149"/>
            <a:chOff x="5884907" y="1058254"/>
            <a:chExt cx="3020545" cy="2775149"/>
          </a:xfrm>
        </p:grpSpPr>
        <p:pic>
          <p:nvPicPr>
            <p:cNvPr id="10" name="Picture 9" descr="Screen Shot 2013-08-18 at 6.31.59 PM.png"/>
            <p:cNvPicPr>
              <a:picLocks noChangeAspect="1"/>
            </p:cNvPicPr>
            <p:nvPr/>
          </p:nvPicPr>
          <p:blipFill rotWithShape="1">
            <a:blip r:embed="rId3">
              <a:extLst>
                <a:ext uri="{28A0092B-C50C-407E-A947-70E740481C1C}">
                  <a14:useLocalDpi xmlns:a14="http://schemas.microsoft.com/office/drawing/2010/main" val="0"/>
                </a:ext>
              </a:extLst>
            </a:blip>
            <a:srcRect l="9614"/>
            <a:stretch/>
          </p:blipFill>
          <p:spPr>
            <a:xfrm>
              <a:off x="5884907" y="1058254"/>
              <a:ext cx="3020545" cy="2775149"/>
            </a:xfrm>
            <a:prstGeom prst="rect">
              <a:avLst/>
            </a:prstGeom>
          </p:spPr>
        </p:pic>
        <p:sp>
          <p:nvSpPr>
            <p:cNvPr id="36" name="Rectangle 35"/>
            <p:cNvSpPr/>
            <p:nvPr/>
          </p:nvSpPr>
          <p:spPr>
            <a:xfrm>
              <a:off x="5964766" y="1076834"/>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8" name="Group 37"/>
          <p:cNvGrpSpPr/>
          <p:nvPr/>
        </p:nvGrpSpPr>
        <p:grpSpPr>
          <a:xfrm>
            <a:off x="2882352" y="1076834"/>
            <a:ext cx="3025913" cy="2756570"/>
            <a:chOff x="2882352" y="1076834"/>
            <a:chExt cx="3025913" cy="2756570"/>
          </a:xfrm>
        </p:grpSpPr>
        <p:pic>
          <p:nvPicPr>
            <p:cNvPr id="20" name="Picture 19" descr="Screen Shot 2013-08-18 at 6.31.40 PM.png"/>
            <p:cNvPicPr>
              <a:picLocks noChangeAspect="1"/>
            </p:cNvPicPr>
            <p:nvPr/>
          </p:nvPicPr>
          <p:blipFill rotWithShape="1">
            <a:blip r:embed="rId4">
              <a:extLst>
                <a:ext uri="{28A0092B-C50C-407E-A947-70E740481C1C}">
                  <a14:useLocalDpi xmlns:a14="http://schemas.microsoft.com/office/drawing/2010/main" val="0"/>
                </a:ext>
              </a:extLst>
            </a:blip>
            <a:srcRect l="9124"/>
            <a:stretch/>
          </p:blipFill>
          <p:spPr>
            <a:xfrm>
              <a:off x="2882352" y="1076834"/>
              <a:ext cx="3025913" cy="2756570"/>
            </a:xfrm>
            <a:prstGeom prst="rect">
              <a:avLst/>
            </a:prstGeom>
          </p:spPr>
        </p:pic>
        <p:sp>
          <p:nvSpPr>
            <p:cNvPr id="37" name="Rectangle 36"/>
            <p:cNvSpPr/>
            <p:nvPr/>
          </p:nvSpPr>
          <p:spPr>
            <a:xfrm>
              <a:off x="2964999" y="1076834"/>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 name="Group 14"/>
          <p:cNvGrpSpPr/>
          <p:nvPr/>
        </p:nvGrpSpPr>
        <p:grpSpPr>
          <a:xfrm>
            <a:off x="253999" y="927652"/>
            <a:ext cx="2628349" cy="2122953"/>
            <a:chOff x="361397" y="1143626"/>
            <a:chExt cx="2819125" cy="2352580"/>
          </a:xfrm>
        </p:grpSpPr>
        <p:grpSp>
          <p:nvGrpSpPr>
            <p:cNvPr id="16" name="Group 15"/>
            <p:cNvGrpSpPr>
              <a:grpSpLocks noChangeAspect="1"/>
            </p:cNvGrpSpPr>
            <p:nvPr/>
          </p:nvGrpSpPr>
          <p:grpSpPr>
            <a:xfrm>
              <a:off x="361397" y="1143626"/>
              <a:ext cx="2819125" cy="2352580"/>
              <a:chOff x="350353" y="3793109"/>
              <a:chExt cx="3327126" cy="2776510"/>
            </a:xfrm>
          </p:grpSpPr>
          <p:pic>
            <p:nvPicPr>
              <p:cNvPr id="18" name="Picture 17" descr="Screen Shot 2013-08-18 at 5.44.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53" y="3793109"/>
                <a:ext cx="3327126" cy="2776510"/>
              </a:xfrm>
              <a:prstGeom prst="rect">
                <a:avLst/>
              </a:prstGeom>
            </p:spPr>
          </p:pic>
          <p:sp>
            <p:nvSpPr>
              <p:cNvPr id="19" name="TextBox 18"/>
              <p:cNvSpPr txBox="1"/>
              <p:nvPr/>
            </p:nvSpPr>
            <p:spPr>
              <a:xfrm>
                <a:off x="1513077" y="4290406"/>
                <a:ext cx="375260" cy="369332"/>
              </a:xfrm>
              <a:prstGeom prst="rect">
                <a:avLst/>
              </a:prstGeom>
              <a:noFill/>
            </p:spPr>
            <p:txBody>
              <a:bodyPr wrap="none" rtlCol="0">
                <a:spAutoFit/>
              </a:bodyPr>
              <a:lstStyle/>
              <a:p>
                <a:r>
                  <a:rPr lang="en-US" dirty="0" smtClean="0"/>
                  <a:t>J2</a:t>
                </a:r>
                <a:endParaRPr lang="en-US" dirty="0"/>
              </a:p>
            </p:txBody>
          </p:sp>
        </p:grpSp>
        <p:sp>
          <p:nvSpPr>
            <p:cNvPr id="17" name="TextBox 16"/>
            <p:cNvSpPr txBox="1"/>
            <p:nvPr/>
          </p:nvSpPr>
          <p:spPr>
            <a:xfrm>
              <a:off x="724124" y="2893389"/>
              <a:ext cx="526744" cy="369332"/>
            </a:xfrm>
            <a:prstGeom prst="rect">
              <a:avLst/>
            </a:prstGeom>
            <a:noFill/>
          </p:spPr>
          <p:txBody>
            <a:bodyPr wrap="none" rtlCol="0">
              <a:spAutoFit/>
            </a:bodyPr>
            <a:lstStyle/>
            <a:p>
              <a:r>
                <a:rPr lang="en-US" dirty="0" smtClean="0"/>
                <a:t>21Z</a:t>
              </a:r>
            </a:p>
          </p:txBody>
        </p:sp>
      </p:grpSp>
      <p:cxnSp>
        <p:nvCxnSpPr>
          <p:cNvPr id="22" name="Straight Arrow Connector 21"/>
          <p:cNvCxnSpPr/>
          <p:nvPr/>
        </p:nvCxnSpPr>
        <p:spPr>
          <a:xfrm>
            <a:off x="2297042" y="1888436"/>
            <a:ext cx="968213" cy="530087"/>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074157" y="2418523"/>
            <a:ext cx="1286891" cy="1"/>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864326" y="5265526"/>
            <a:ext cx="1364625" cy="0"/>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217967" y="3095566"/>
            <a:ext cx="526744" cy="369332"/>
          </a:xfrm>
          <a:prstGeom prst="rect">
            <a:avLst/>
          </a:prstGeom>
          <a:noFill/>
        </p:spPr>
        <p:txBody>
          <a:bodyPr wrap="none" rtlCol="0">
            <a:spAutoFit/>
          </a:bodyPr>
          <a:lstStyle/>
          <a:p>
            <a:r>
              <a:rPr lang="en-US" dirty="0" smtClean="0"/>
              <a:t>20Z</a:t>
            </a:r>
            <a:endParaRPr lang="en-US" dirty="0"/>
          </a:p>
        </p:txBody>
      </p:sp>
      <p:sp>
        <p:nvSpPr>
          <p:cNvPr id="28" name="TextBox 27"/>
          <p:cNvSpPr txBox="1"/>
          <p:nvPr/>
        </p:nvSpPr>
        <p:spPr>
          <a:xfrm>
            <a:off x="6097676" y="3098171"/>
            <a:ext cx="526744" cy="369332"/>
          </a:xfrm>
          <a:prstGeom prst="rect">
            <a:avLst/>
          </a:prstGeom>
          <a:noFill/>
        </p:spPr>
        <p:txBody>
          <a:bodyPr wrap="none" rtlCol="0">
            <a:spAutoFit/>
          </a:bodyPr>
          <a:lstStyle/>
          <a:p>
            <a:r>
              <a:rPr lang="en-US" dirty="0" smtClean="0"/>
              <a:t>19Z</a:t>
            </a:r>
            <a:endParaRPr lang="en-US" dirty="0"/>
          </a:p>
        </p:txBody>
      </p:sp>
      <p:sp>
        <p:nvSpPr>
          <p:cNvPr id="29" name="TextBox 28"/>
          <p:cNvSpPr txBox="1"/>
          <p:nvPr/>
        </p:nvSpPr>
        <p:spPr>
          <a:xfrm>
            <a:off x="6097676" y="5878204"/>
            <a:ext cx="526744" cy="369332"/>
          </a:xfrm>
          <a:prstGeom prst="rect">
            <a:avLst/>
          </a:prstGeom>
          <a:noFill/>
        </p:spPr>
        <p:txBody>
          <a:bodyPr wrap="none" rtlCol="0">
            <a:spAutoFit/>
          </a:bodyPr>
          <a:lstStyle/>
          <a:p>
            <a:r>
              <a:rPr lang="en-US" dirty="0" smtClean="0"/>
              <a:t>18Z</a:t>
            </a:r>
            <a:endParaRPr lang="en-US" dirty="0"/>
          </a:p>
        </p:txBody>
      </p:sp>
      <p:sp>
        <p:nvSpPr>
          <p:cNvPr id="30" name="TextBox 29"/>
          <p:cNvSpPr txBox="1"/>
          <p:nvPr/>
        </p:nvSpPr>
        <p:spPr>
          <a:xfrm>
            <a:off x="3217967" y="5878204"/>
            <a:ext cx="526744" cy="369332"/>
          </a:xfrm>
          <a:prstGeom prst="rect">
            <a:avLst/>
          </a:prstGeom>
          <a:noFill/>
        </p:spPr>
        <p:txBody>
          <a:bodyPr wrap="none" rtlCol="0">
            <a:spAutoFit/>
          </a:bodyPr>
          <a:lstStyle/>
          <a:p>
            <a:r>
              <a:rPr lang="en-US" dirty="0" smtClean="0"/>
              <a:t>17Z</a:t>
            </a:r>
            <a:endParaRPr lang="en-US" dirty="0"/>
          </a:p>
        </p:txBody>
      </p:sp>
      <p:sp>
        <p:nvSpPr>
          <p:cNvPr id="2" name="Slide Number Placeholder 1"/>
          <p:cNvSpPr>
            <a:spLocks noGrp="1"/>
          </p:cNvSpPr>
          <p:nvPr>
            <p:ph type="sldNum" sz="quarter" idx="12"/>
          </p:nvPr>
        </p:nvSpPr>
        <p:spPr/>
        <p:txBody>
          <a:bodyPr/>
          <a:lstStyle/>
          <a:p>
            <a:fld id="{F3A26D33-D7FB-134A-9555-D3312AC8D47C}" type="slidenum">
              <a:rPr lang="en-US" smtClean="0"/>
              <a:t>27</a:t>
            </a:fld>
            <a:endParaRPr lang="en-US"/>
          </a:p>
        </p:txBody>
      </p:sp>
      <p:sp>
        <p:nvSpPr>
          <p:cNvPr id="31" name="Title 1"/>
          <p:cNvSpPr txBox="1">
            <a:spLocks/>
          </p:cNvSpPr>
          <p:nvPr/>
        </p:nvSpPr>
        <p:spPr>
          <a:xfrm>
            <a:off x="457200" y="274638"/>
            <a:ext cx="8229600" cy="48975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Sensitivity of Column BC to Emissions(</a:t>
            </a:r>
            <a:r>
              <a:rPr lang="en-US" sz="3600" u="sng" dirty="0" err="1" smtClean="0"/>
              <a:t>x</a:t>
            </a:r>
            <a:r>
              <a:rPr lang="en-US" sz="3600" dirty="0" err="1" smtClean="0"/>
              <a:t>,t</a:t>
            </a:r>
            <a:r>
              <a:rPr lang="en-US" sz="3600" dirty="0" smtClean="0"/>
              <a:t>)</a:t>
            </a:r>
            <a:endParaRPr lang="en-US" sz="3600" dirty="0"/>
          </a:p>
        </p:txBody>
      </p:sp>
      <p:grpSp>
        <p:nvGrpSpPr>
          <p:cNvPr id="9" name="Group 8"/>
          <p:cNvGrpSpPr/>
          <p:nvPr/>
        </p:nvGrpSpPr>
        <p:grpSpPr>
          <a:xfrm>
            <a:off x="2573866" y="3833403"/>
            <a:ext cx="3337517" cy="2759554"/>
            <a:chOff x="2573866" y="3833403"/>
            <a:chExt cx="3337517" cy="2759554"/>
          </a:xfrm>
        </p:grpSpPr>
        <p:pic>
          <p:nvPicPr>
            <p:cNvPr id="12" name="Picture 11" descr="Screen Shot 2013-08-18 at 6.32.22 PM.png"/>
            <p:cNvPicPr>
              <a:picLocks noChangeAspect="1"/>
            </p:cNvPicPr>
            <p:nvPr/>
          </p:nvPicPr>
          <p:blipFill rotWithShape="1">
            <a:blip r:embed="rId6">
              <a:extLst>
                <a:ext uri="{28A0092B-C50C-407E-A947-70E740481C1C}">
                  <a14:useLocalDpi xmlns:a14="http://schemas.microsoft.com/office/drawing/2010/main" val="0"/>
                </a:ext>
              </a:extLst>
            </a:blip>
            <a:srcRect l="8764"/>
            <a:stretch/>
          </p:blipFill>
          <p:spPr>
            <a:xfrm>
              <a:off x="2882352" y="3833404"/>
              <a:ext cx="3029031" cy="2759553"/>
            </a:xfrm>
            <a:prstGeom prst="rect">
              <a:avLst/>
            </a:prstGeom>
          </p:spPr>
        </p:pic>
        <p:sp>
          <p:nvSpPr>
            <p:cNvPr id="33" name="Rectangle 32"/>
            <p:cNvSpPr/>
            <p:nvPr/>
          </p:nvSpPr>
          <p:spPr>
            <a:xfrm>
              <a:off x="2573866" y="3833403"/>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5911383" y="3833404"/>
            <a:ext cx="3011177" cy="2759553"/>
            <a:chOff x="5911383" y="3833404"/>
            <a:chExt cx="3011177" cy="2759553"/>
          </a:xfrm>
        </p:grpSpPr>
        <p:pic>
          <p:nvPicPr>
            <p:cNvPr id="11" name="Picture 10" descr="Screen Shot 2013-08-18 at 6.32.10 PM.png"/>
            <p:cNvPicPr>
              <a:picLocks noChangeAspect="1"/>
            </p:cNvPicPr>
            <p:nvPr/>
          </p:nvPicPr>
          <p:blipFill rotWithShape="1">
            <a:blip r:embed="rId7">
              <a:extLst>
                <a:ext uri="{28A0092B-C50C-407E-A947-70E740481C1C}">
                  <a14:useLocalDpi xmlns:a14="http://schemas.microsoft.com/office/drawing/2010/main" val="0"/>
                </a:ext>
              </a:extLst>
            </a:blip>
            <a:srcRect l="10123"/>
            <a:stretch/>
          </p:blipFill>
          <p:spPr>
            <a:xfrm>
              <a:off x="5911383" y="3833404"/>
              <a:ext cx="3011177" cy="2759553"/>
            </a:xfrm>
            <a:prstGeom prst="rect">
              <a:avLst/>
            </a:prstGeom>
          </p:spPr>
        </p:pic>
        <p:sp>
          <p:nvSpPr>
            <p:cNvPr id="34" name="Rectangle 33"/>
            <p:cNvSpPr/>
            <p:nvPr/>
          </p:nvSpPr>
          <p:spPr>
            <a:xfrm>
              <a:off x="5964766" y="3833404"/>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4" name="Straight Arrow Connector 23"/>
          <p:cNvCxnSpPr/>
          <p:nvPr/>
        </p:nvCxnSpPr>
        <p:spPr>
          <a:xfrm>
            <a:off x="7028557" y="3410226"/>
            <a:ext cx="0" cy="1040296"/>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107405" y="3399969"/>
            <a:ext cx="3110562" cy="2596643"/>
            <a:chOff x="107405" y="3399969"/>
            <a:chExt cx="3110562" cy="2596643"/>
          </a:xfrm>
        </p:grpSpPr>
        <p:pic>
          <p:nvPicPr>
            <p:cNvPr id="21" name="Picture 20" descr="Screen Shot 2013-08-18 at 6.33.4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05" y="3399969"/>
              <a:ext cx="3110562" cy="2596643"/>
            </a:xfrm>
            <a:prstGeom prst="rect">
              <a:avLst/>
            </a:prstGeom>
            <a:ln>
              <a:solidFill>
                <a:srgbClr val="000000"/>
              </a:solidFill>
            </a:ln>
          </p:spPr>
        </p:pic>
        <p:sp>
          <p:nvSpPr>
            <p:cNvPr id="4" name="Rectangle 3"/>
            <p:cNvSpPr/>
            <p:nvPr/>
          </p:nvSpPr>
          <p:spPr>
            <a:xfrm>
              <a:off x="495300" y="3410226"/>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 name="Straight Arrow Connector 25"/>
          <p:cNvCxnSpPr/>
          <p:nvPr/>
        </p:nvCxnSpPr>
        <p:spPr>
          <a:xfrm flipH="1" flipV="1">
            <a:off x="2343600" y="4837043"/>
            <a:ext cx="1198542" cy="401981"/>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56765" y="5342837"/>
            <a:ext cx="2134569" cy="369332"/>
          </a:xfrm>
          <a:prstGeom prst="rect">
            <a:avLst/>
          </a:prstGeom>
          <a:noFill/>
        </p:spPr>
        <p:txBody>
          <a:bodyPr wrap="none" rtlCol="0">
            <a:spAutoFit/>
          </a:bodyPr>
          <a:lstStyle/>
          <a:p>
            <a:r>
              <a:rPr lang="en-US" dirty="0" smtClean="0"/>
              <a:t>SUM(00Z,01Z,…,20Z)</a:t>
            </a:r>
            <a:endParaRPr lang="en-US" dirty="0"/>
          </a:p>
        </p:txBody>
      </p:sp>
    </p:spTree>
    <p:extLst>
      <p:ext uri="{BB962C8B-B14F-4D97-AF65-F5344CB8AC3E}">
        <p14:creationId xmlns:p14="http://schemas.microsoft.com/office/powerpoint/2010/main" val="8460301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8571" y="112657"/>
            <a:ext cx="8533162" cy="6931026"/>
            <a:chOff x="358571" y="112657"/>
            <a:chExt cx="8533162" cy="6931026"/>
          </a:xfrm>
        </p:grpSpPr>
        <p:pic>
          <p:nvPicPr>
            <p:cNvPr id="5" name="Picture 4" descr="Screen Shot 2012-11-13 at 9.50.15 PM.png"/>
            <p:cNvPicPr>
              <a:picLocks noChangeAspect="1"/>
            </p:cNvPicPr>
            <p:nvPr/>
          </p:nvPicPr>
          <p:blipFill rotWithShape="1">
            <a:blip r:embed="rId3">
              <a:alphaModFix/>
              <a:extLst>
                <a:ext uri="{28A0092B-C50C-407E-A947-70E740481C1C}">
                  <a14:useLocalDpi xmlns:a14="http://schemas.microsoft.com/office/drawing/2010/main" val="0"/>
                </a:ext>
              </a:extLst>
            </a:blip>
            <a:srcRect l="9382" t="1308" r="3827" b="36335"/>
            <a:stretch/>
          </p:blipFill>
          <p:spPr>
            <a:xfrm>
              <a:off x="358571" y="112657"/>
              <a:ext cx="8533162" cy="6608818"/>
            </a:xfrm>
            <a:prstGeom prst="rect">
              <a:avLst/>
            </a:prstGeom>
            <a:ln>
              <a:solidFill>
                <a:schemeClr val="tx1"/>
              </a:solidFill>
            </a:ln>
          </p:spPr>
        </p:pic>
        <p:pic>
          <p:nvPicPr>
            <p:cNvPr id="7" name="Picture 6" descr="Screen Shot 2012-11-13 at 10.54.12 PM.png"/>
            <p:cNvPicPr>
              <a:picLocks noChangeAspect="1"/>
            </p:cNvPicPr>
            <p:nvPr/>
          </p:nvPicPr>
          <p:blipFill rotWithShape="1">
            <a:blip r:embed="rId4">
              <a:clrChange>
                <a:clrFrom>
                  <a:srgbClr val="FFFFFF"/>
                </a:clrFrom>
                <a:clrTo>
                  <a:srgbClr val="FFFFFF">
                    <a:alpha val="0"/>
                  </a:srgbClr>
                </a:clrTo>
              </a:clrChange>
              <a:alphaModFix amt="78000"/>
              <a:extLst>
                <a:ext uri="{BEBA8EAE-BF5A-486C-A8C5-ECC9F3942E4B}">
                  <a14:imgProps xmlns:a14="http://schemas.microsoft.com/office/drawing/2010/main">
                    <a14:imgLayer r:embed="rId5">
                      <a14:imgEffect>
                        <a14:backgroundRemoval t="10341" b="73479" l="9305" r="60428">
                          <a14:foregroundMark x1="36791" y1="19343" x2="36791" y2="19343"/>
                          <a14:foregroundMark x1="36364" y1="17883" x2="36364" y2="17883"/>
                          <a14:foregroundMark x1="33476" y1="29319" x2="35829" y2="24088"/>
                          <a14:foregroundMark x1="33262" y1="29440" x2="33262" y2="29440"/>
                          <a14:foregroundMark x1="32193" y1="31995" x2="32193" y2="31995"/>
                          <a14:foregroundMark x1="19893" y1="57056" x2="19893" y2="57056"/>
                          <a14:foregroundMark x1="57647" y1="67153" x2="57647" y2="67153"/>
                          <a14:foregroundMark x1="45027" y1="63625" x2="45027" y2="63625"/>
                          <a14:foregroundMark x1="56150" y1="67275" x2="56150" y2="67275"/>
                          <a14:backgroundMark x1="32513" y1="38321" x2="32513" y2="38321"/>
                          <a14:backgroundMark x1="58824" y1="61314" x2="58824" y2="61314"/>
                          <a14:backgroundMark x1="22674" y1="59976" x2="22674" y2="59976"/>
                          <a14:backgroundMark x1="21818" y1="60219" x2="21818" y2="60219"/>
                          <a14:backgroundMark x1="22139" y1="60706" x2="22139" y2="60706"/>
                          <a14:backgroundMark x1="20642" y1="58881" x2="20642" y2="58881"/>
                          <a14:backgroundMark x1="52620" y1="68491" x2="52620" y2="68491"/>
                          <a14:backgroundMark x1="51765" y1="67762" x2="51765" y2="67762"/>
                          <a14:backgroundMark x1="56578" y1="68005" x2="56578" y2="68005"/>
                          <a14:backgroundMark x1="54011" y1="67032" x2="54011" y2="67032"/>
                          <a14:backgroundMark x1="56257" y1="66545" x2="56257" y2="66545"/>
                          <a14:backgroundMark x1="33048" y1="38808" x2="33048" y2="38808"/>
                          <a14:backgroundMark x1="31016" y1="38929" x2="31016" y2="38929"/>
                          <a14:backgroundMark x1="27059" y1="13139" x2="27059" y2="13139"/>
                          <a14:backgroundMark x1="26738" y1="13260" x2="26738" y2="13260"/>
                        </a14:backgroundRemoval>
                      </a14:imgEffect>
                    </a14:imgLayer>
                  </a14:imgProps>
                </a:ext>
                <a:ext uri="{28A0092B-C50C-407E-A947-70E740481C1C}">
                  <a14:useLocalDpi xmlns:a14="http://schemas.microsoft.com/office/drawing/2010/main" val="0"/>
                </a:ext>
              </a:extLst>
            </a:blip>
            <a:srcRect l="8093" t="8705" r="38138" b="24102"/>
            <a:stretch/>
          </p:blipFill>
          <p:spPr>
            <a:xfrm>
              <a:off x="450339" y="793438"/>
              <a:ext cx="5689029" cy="6250245"/>
            </a:xfrm>
            <a:prstGeom prst="rect">
              <a:avLst/>
            </a:prstGeom>
          </p:spPr>
        </p:pic>
        <p:sp>
          <p:nvSpPr>
            <p:cNvPr id="8" name="Oval 7"/>
            <p:cNvSpPr>
              <a:spLocks noChangeAspect="1"/>
            </p:cNvSpPr>
            <p:nvPr/>
          </p:nvSpPr>
          <p:spPr>
            <a:xfrm rot="18839022">
              <a:off x="2947665" y="2290297"/>
              <a:ext cx="192835" cy="230155"/>
            </a:xfrm>
            <a:prstGeom prst="ellipse">
              <a:avLst/>
            </a:prstGeom>
            <a:noFill/>
            <a:ln w="952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rot="18839022">
              <a:off x="2757211" y="1386630"/>
              <a:ext cx="591738" cy="767401"/>
            </a:xfrm>
            <a:prstGeom prst="ellipse">
              <a:avLst/>
            </a:prstGeom>
            <a:noFill/>
            <a:ln w="9525"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19505" y="656631"/>
              <a:ext cx="3310580" cy="245912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F3A26D33-D7FB-134A-9555-D3312AC8D47C}" type="slidenum">
              <a:rPr lang="en-US" smtClean="0"/>
              <a:t>28</a:t>
            </a:fld>
            <a:endParaRPr lang="en-US"/>
          </a:p>
        </p:txBody>
      </p:sp>
      <p:sp>
        <p:nvSpPr>
          <p:cNvPr id="12" name="Oval 11"/>
          <p:cNvSpPr>
            <a:spLocks noChangeAspect="1"/>
          </p:cNvSpPr>
          <p:nvPr/>
        </p:nvSpPr>
        <p:spPr>
          <a:xfrm rot="18839022">
            <a:off x="2773343" y="2514066"/>
            <a:ext cx="112124" cy="116844"/>
          </a:xfrm>
          <a:prstGeom prst="ellipse">
            <a:avLst/>
          </a:prstGeom>
          <a:noFill/>
          <a:ln w="952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5077706" y="166586"/>
            <a:ext cx="3864459" cy="1741267"/>
            <a:chOff x="5346590" y="1048774"/>
            <a:chExt cx="3864459" cy="1741267"/>
          </a:xfrm>
        </p:grpSpPr>
        <p:sp>
          <p:nvSpPr>
            <p:cNvPr id="19" name="Rectangle 18"/>
            <p:cNvSpPr/>
            <p:nvPr/>
          </p:nvSpPr>
          <p:spPr>
            <a:xfrm>
              <a:off x="5346590" y="1097153"/>
              <a:ext cx="3481994" cy="169288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rot="18839022">
              <a:off x="5549017" y="1249203"/>
              <a:ext cx="274320" cy="274320"/>
            </a:xfrm>
            <a:prstGeom prst="ellipse">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29" name="Oval 28"/>
            <p:cNvSpPr>
              <a:spLocks noChangeAspect="1"/>
            </p:cNvSpPr>
            <p:nvPr/>
          </p:nvSpPr>
          <p:spPr>
            <a:xfrm rot="18839022">
              <a:off x="5549014" y="1785629"/>
              <a:ext cx="274320" cy="27432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30" name="Oval 29"/>
            <p:cNvSpPr>
              <a:spLocks noChangeAspect="1"/>
            </p:cNvSpPr>
            <p:nvPr/>
          </p:nvSpPr>
          <p:spPr>
            <a:xfrm rot="18839022">
              <a:off x="5566828" y="2352085"/>
              <a:ext cx="274320" cy="27432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31" name="TextBox 30"/>
            <p:cNvSpPr txBox="1"/>
            <p:nvPr/>
          </p:nvSpPr>
          <p:spPr>
            <a:xfrm>
              <a:off x="5837458" y="1048774"/>
              <a:ext cx="2993801" cy="646331"/>
            </a:xfrm>
            <a:prstGeom prst="rect">
              <a:avLst/>
            </a:prstGeom>
            <a:noFill/>
          </p:spPr>
          <p:txBody>
            <a:bodyPr wrap="square" rtlCol="0">
              <a:spAutoFit/>
            </a:bodyPr>
            <a:lstStyle/>
            <a:p>
              <a:r>
                <a:rPr lang="en-US" dirty="0" smtClean="0">
                  <a:solidFill>
                    <a:srgbClr val="660066"/>
                  </a:solidFill>
                </a:rPr>
                <a:t>Large source, might need stronger advection</a:t>
              </a:r>
              <a:endParaRPr lang="en-US" dirty="0">
                <a:solidFill>
                  <a:srgbClr val="660066"/>
                </a:solidFill>
              </a:endParaRPr>
            </a:p>
          </p:txBody>
        </p:sp>
        <p:sp>
          <p:nvSpPr>
            <p:cNvPr id="32" name="TextBox 31"/>
            <p:cNvSpPr txBox="1"/>
            <p:nvPr/>
          </p:nvSpPr>
          <p:spPr>
            <a:xfrm>
              <a:off x="5819647" y="1592448"/>
              <a:ext cx="3011612" cy="646331"/>
            </a:xfrm>
            <a:prstGeom prst="rect">
              <a:avLst/>
            </a:prstGeom>
            <a:noFill/>
          </p:spPr>
          <p:txBody>
            <a:bodyPr wrap="square" rtlCol="0">
              <a:spAutoFit/>
            </a:bodyPr>
            <a:lstStyle/>
            <a:p>
              <a:r>
                <a:rPr lang="en-US" dirty="0" smtClean="0">
                  <a:solidFill>
                    <a:srgbClr val="FF0000"/>
                  </a:solidFill>
                </a:rPr>
                <a:t>Small source might need to be bigger</a:t>
              </a:r>
              <a:endParaRPr lang="en-US" dirty="0">
                <a:solidFill>
                  <a:srgbClr val="FF0000"/>
                </a:solidFill>
              </a:endParaRPr>
            </a:p>
          </p:txBody>
        </p:sp>
        <p:sp>
          <p:nvSpPr>
            <p:cNvPr id="33" name="TextBox 32"/>
            <p:cNvSpPr txBox="1"/>
            <p:nvPr/>
          </p:nvSpPr>
          <p:spPr>
            <a:xfrm>
              <a:off x="5816972" y="2143710"/>
              <a:ext cx="3394077" cy="646331"/>
            </a:xfrm>
            <a:prstGeom prst="rect">
              <a:avLst/>
            </a:prstGeom>
            <a:noFill/>
          </p:spPr>
          <p:txBody>
            <a:bodyPr wrap="square" rtlCol="0">
              <a:spAutoFit/>
            </a:bodyPr>
            <a:lstStyle/>
            <a:p>
              <a:r>
                <a:rPr lang="en-US" dirty="0" smtClean="0">
                  <a:solidFill>
                    <a:srgbClr val="FF6600"/>
                  </a:solidFill>
                </a:rPr>
                <a:t>Visible smoke, small/negligible source</a:t>
              </a:r>
              <a:endParaRPr lang="en-US" dirty="0">
                <a:solidFill>
                  <a:srgbClr val="FF6600"/>
                </a:solidFill>
              </a:endParaRPr>
            </a:p>
          </p:txBody>
        </p:sp>
      </p:grpSp>
    </p:spTree>
    <p:extLst>
      <p:ext uri="{BB962C8B-B14F-4D97-AF65-F5344CB8AC3E}">
        <p14:creationId xmlns:p14="http://schemas.microsoft.com/office/powerpoint/2010/main" val="322738421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2-11-13 at 9.50.15 PM.png"/>
          <p:cNvPicPr>
            <a:picLocks noChangeAspect="1"/>
          </p:cNvPicPr>
          <p:nvPr/>
        </p:nvPicPr>
        <p:blipFill rotWithShape="1">
          <a:blip r:embed="rId3">
            <a:alphaModFix/>
            <a:graysc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9382" t="1308" r="3827" b="36335"/>
          <a:stretch/>
        </p:blipFill>
        <p:spPr>
          <a:xfrm>
            <a:off x="359786" y="113857"/>
            <a:ext cx="8533163" cy="6608818"/>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F3A26D33-D7FB-134A-9555-D3312AC8D47C}" type="slidenum">
              <a:rPr lang="en-US" smtClean="0"/>
              <a:t>29</a:t>
            </a:fld>
            <a:endParaRPr lang="en-US"/>
          </a:p>
        </p:txBody>
      </p:sp>
      <p:grpSp>
        <p:nvGrpSpPr>
          <p:cNvPr id="3" name="Group 2"/>
          <p:cNvGrpSpPr/>
          <p:nvPr/>
        </p:nvGrpSpPr>
        <p:grpSpPr>
          <a:xfrm>
            <a:off x="450339" y="112657"/>
            <a:ext cx="6102862" cy="6931026"/>
            <a:chOff x="450339" y="112657"/>
            <a:chExt cx="6102862" cy="6931026"/>
          </a:xfrm>
        </p:grpSpPr>
        <p:pic>
          <p:nvPicPr>
            <p:cNvPr id="5" name="Picture 4" descr="Screen Shot 2012-11-13 at 9.50.15 PM.png"/>
            <p:cNvPicPr>
              <a:picLocks noChangeAspect="1"/>
            </p:cNvPicPr>
            <p:nvPr/>
          </p:nvPicPr>
          <p:blipFill rotWithShape="1">
            <a:blip r:embed="rId5">
              <a:duotone>
                <a:schemeClr val="accent5">
                  <a:shade val="45000"/>
                  <a:satMod val="135000"/>
                </a:schemeClr>
                <a:prstClr val="white"/>
              </a:duotone>
              <a:alphaModFix amt="56000"/>
              <a:extLst>
                <a:ext uri="{28A0092B-C50C-407E-A947-70E740481C1C}">
                  <a14:useLocalDpi xmlns:a14="http://schemas.microsoft.com/office/drawing/2010/main" val="0"/>
                </a:ext>
              </a:extLst>
            </a:blip>
            <a:srcRect l="31890" t="1308" r="27612" b="36335"/>
            <a:stretch/>
          </p:blipFill>
          <p:spPr>
            <a:xfrm>
              <a:off x="2571525" y="112657"/>
              <a:ext cx="3981676" cy="6608818"/>
            </a:xfrm>
            <a:prstGeom prst="rect">
              <a:avLst/>
            </a:prstGeom>
            <a:ln>
              <a:noFill/>
            </a:ln>
          </p:spPr>
        </p:pic>
        <p:pic>
          <p:nvPicPr>
            <p:cNvPr id="7" name="Picture 6" descr="Screen Shot 2012-11-13 at 10.54.12 PM.png"/>
            <p:cNvPicPr>
              <a:picLocks noChangeAspect="1"/>
            </p:cNvPicPr>
            <p:nvPr/>
          </p:nvPicPr>
          <p:blipFill rotWithShape="1">
            <a:blip r:embed="rId6">
              <a:clrChange>
                <a:clrFrom>
                  <a:srgbClr val="FFFFFF"/>
                </a:clrFrom>
                <a:clrTo>
                  <a:srgbClr val="FFFFFF">
                    <a:alpha val="0"/>
                  </a:srgbClr>
                </a:clrTo>
              </a:clrChange>
              <a:alphaModFix amt="78000"/>
              <a:duotone>
                <a:prstClr val="black"/>
                <a:srgbClr val="2BFF1A">
                  <a:tint val="45000"/>
                  <a:satMod val="400000"/>
                </a:srgbClr>
              </a:duotone>
              <a:extLst>
                <a:ext uri="{BEBA8EAE-BF5A-486C-A8C5-ECC9F3942E4B}">
                  <a14:imgProps xmlns:a14="http://schemas.microsoft.com/office/drawing/2010/main">
                    <a14:imgLayer r:embed="rId7">
                      <a14:imgEffect>
                        <a14:backgroundRemoval t="10341" b="73479" l="9305" r="60428">
                          <a14:foregroundMark x1="36791" y1="19343" x2="36791" y2="19343"/>
                          <a14:foregroundMark x1="36364" y1="17883" x2="36364" y2="17883"/>
                          <a14:foregroundMark x1="33476" y1="29319" x2="35829" y2="24088"/>
                          <a14:foregroundMark x1="33262" y1="29440" x2="33262" y2="29440"/>
                          <a14:foregroundMark x1="32193" y1="31995" x2="32193" y2="31995"/>
                          <a14:foregroundMark x1="19893" y1="57056" x2="19893" y2="57056"/>
                          <a14:foregroundMark x1="57647" y1="67153" x2="57647" y2="67153"/>
                          <a14:foregroundMark x1="45027" y1="63625" x2="45027" y2="63625"/>
                          <a14:foregroundMark x1="56150" y1="67275" x2="56150" y2="67275"/>
                          <a14:backgroundMark x1="32513" y1="38321" x2="32513" y2="38321"/>
                          <a14:backgroundMark x1="58824" y1="61314" x2="58824" y2="61314"/>
                          <a14:backgroundMark x1="22674" y1="59976" x2="22674" y2="59976"/>
                          <a14:backgroundMark x1="21818" y1="60219" x2="21818" y2="60219"/>
                          <a14:backgroundMark x1="22139" y1="60706" x2="22139" y2="60706"/>
                          <a14:backgroundMark x1="20642" y1="58881" x2="20642" y2="58881"/>
                          <a14:backgroundMark x1="52620" y1="68491" x2="52620" y2="68491"/>
                          <a14:backgroundMark x1="51765" y1="67762" x2="51765" y2="67762"/>
                          <a14:backgroundMark x1="56578" y1="68005" x2="56578" y2="68005"/>
                          <a14:backgroundMark x1="54011" y1="67032" x2="54011" y2="67032"/>
                          <a14:backgroundMark x1="56257" y1="66545" x2="56257" y2="66545"/>
                          <a14:backgroundMark x1="33048" y1="38808" x2="33048" y2="38808"/>
                          <a14:backgroundMark x1="31016" y1="38929" x2="31016" y2="38929"/>
                          <a14:backgroundMark x1="27059" y1="13139" x2="27059" y2="13139"/>
                          <a14:backgroundMark x1="26738" y1="13260" x2="26738" y2="13260"/>
                        </a14:backgroundRemoval>
                      </a14:imgEffect>
                    </a14:imgLayer>
                  </a14:imgProps>
                </a:ext>
                <a:ext uri="{28A0092B-C50C-407E-A947-70E740481C1C}">
                  <a14:useLocalDpi xmlns:a14="http://schemas.microsoft.com/office/drawing/2010/main" val="0"/>
                </a:ext>
              </a:extLst>
            </a:blip>
            <a:srcRect l="8093" t="8705" r="38138" b="24102"/>
            <a:stretch/>
          </p:blipFill>
          <p:spPr>
            <a:xfrm>
              <a:off x="450339" y="793438"/>
              <a:ext cx="5689030" cy="6250245"/>
            </a:xfrm>
            <a:prstGeom prst="rect">
              <a:avLst/>
            </a:prstGeom>
          </p:spPr>
        </p:pic>
        <p:sp>
          <p:nvSpPr>
            <p:cNvPr id="8" name="Oval 7"/>
            <p:cNvSpPr>
              <a:spLocks noChangeAspect="1"/>
            </p:cNvSpPr>
            <p:nvPr/>
          </p:nvSpPr>
          <p:spPr>
            <a:xfrm rot="18839022">
              <a:off x="2947665" y="2290297"/>
              <a:ext cx="192835" cy="230155"/>
            </a:xfrm>
            <a:prstGeom prst="ellipse">
              <a:avLst/>
            </a:prstGeom>
            <a:noFill/>
            <a:ln w="952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rot="18839022">
              <a:off x="2757212" y="1386630"/>
              <a:ext cx="591738" cy="767401"/>
            </a:xfrm>
            <a:prstGeom prst="ellipse">
              <a:avLst/>
            </a:prstGeom>
            <a:noFill/>
            <a:ln w="9525"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19504" y="656631"/>
              <a:ext cx="3310581" cy="245912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9" name="Oval 28"/>
          <p:cNvSpPr>
            <a:spLocks noChangeAspect="1"/>
          </p:cNvSpPr>
          <p:nvPr/>
        </p:nvSpPr>
        <p:spPr>
          <a:xfrm rot="18839022">
            <a:off x="2773343" y="2514066"/>
            <a:ext cx="112124" cy="116844"/>
          </a:xfrm>
          <a:prstGeom prst="ellipse">
            <a:avLst/>
          </a:prstGeom>
          <a:noFill/>
          <a:ln w="952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5077706" y="166586"/>
            <a:ext cx="3864459" cy="1741267"/>
            <a:chOff x="5346590" y="1048774"/>
            <a:chExt cx="3864459" cy="1741267"/>
          </a:xfrm>
        </p:grpSpPr>
        <p:sp>
          <p:nvSpPr>
            <p:cNvPr id="20" name="Rectangle 19"/>
            <p:cNvSpPr/>
            <p:nvPr/>
          </p:nvSpPr>
          <p:spPr>
            <a:xfrm>
              <a:off x="5346590" y="1097153"/>
              <a:ext cx="3481994" cy="169288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rot="18839022">
              <a:off x="5549017" y="1249203"/>
              <a:ext cx="274320" cy="274320"/>
            </a:xfrm>
            <a:prstGeom prst="ellipse">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31" name="Oval 30"/>
            <p:cNvSpPr>
              <a:spLocks noChangeAspect="1"/>
            </p:cNvSpPr>
            <p:nvPr/>
          </p:nvSpPr>
          <p:spPr>
            <a:xfrm rot="18839022">
              <a:off x="5549014" y="1785629"/>
              <a:ext cx="274320" cy="27432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32" name="Oval 31"/>
            <p:cNvSpPr>
              <a:spLocks noChangeAspect="1"/>
            </p:cNvSpPr>
            <p:nvPr/>
          </p:nvSpPr>
          <p:spPr>
            <a:xfrm rot="18839022">
              <a:off x="5566828" y="2352085"/>
              <a:ext cx="274320" cy="27432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33" name="TextBox 32"/>
            <p:cNvSpPr txBox="1"/>
            <p:nvPr/>
          </p:nvSpPr>
          <p:spPr>
            <a:xfrm>
              <a:off x="5837458" y="1048774"/>
              <a:ext cx="2993801" cy="646331"/>
            </a:xfrm>
            <a:prstGeom prst="rect">
              <a:avLst/>
            </a:prstGeom>
            <a:noFill/>
          </p:spPr>
          <p:txBody>
            <a:bodyPr wrap="square" rtlCol="0">
              <a:spAutoFit/>
            </a:bodyPr>
            <a:lstStyle/>
            <a:p>
              <a:r>
                <a:rPr lang="en-US" dirty="0" smtClean="0">
                  <a:solidFill>
                    <a:srgbClr val="660066"/>
                  </a:solidFill>
                </a:rPr>
                <a:t>Large source, might need stronger advection</a:t>
              </a:r>
              <a:endParaRPr lang="en-US" dirty="0">
                <a:solidFill>
                  <a:srgbClr val="660066"/>
                </a:solidFill>
              </a:endParaRPr>
            </a:p>
          </p:txBody>
        </p:sp>
        <p:sp>
          <p:nvSpPr>
            <p:cNvPr id="34" name="TextBox 33"/>
            <p:cNvSpPr txBox="1"/>
            <p:nvPr/>
          </p:nvSpPr>
          <p:spPr>
            <a:xfrm>
              <a:off x="5819647" y="1592448"/>
              <a:ext cx="3011612" cy="646331"/>
            </a:xfrm>
            <a:prstGeom prst="rect">
              <a:avLst/>
            </a:prstGeom>
            <a:noFill/>
          </p:spPr>
          <p:txBody>
            <a:bodyPr wrap="square" rtlCol="0">
              <a:spAutoFit/>
            </a:bodyPr>
            <a:lstStyle/>
            <a:p>
              <a:r>
                <a:rPr lang="en-US" dirty="0" smtClean="0">
                  <a:solidFill>
                    <a:srgbClr val="FF0000"/>
                  </a:solidFill>
                </a:rPr>
                <a:t>Small source might need to be bigger</a:t>
              </a:r>
              <a:endParaRPr lang="en-US" dirty="0">
                <a:solidFill>
                  <a:srgbClr val="FF0000"/>
                </a:solidFill>
              </a:endParaRPr>
            </a:p>
          </p:txBody>
        </p:sp>
        <p:sp>
          <p:nvSpPr>
            <p:cNvPr id="35" name="TextBox 34"/>
            <p:cNvSpPr txBox="1"/>
            <p:nvPr/>
          </p:nvSpPr>
          <p:spPr>
            <a:xfrm>
              <a:off x="5816972" y="2143710"/>
              <a:ext cx="3394077" cy="646331"/>
            </a:xfrm>
            <a:prstGeom prst="rect">
              <a:avLst/>
            </a:prstGeom>
            <a:noFill/>
          </p:spPr>
          <p:txBody>
            <a:bodyPr wrap="square" rtlCol="0">
              <a:spAutoFit/>
            </a:bodyPr>
            <a:lstStyle/>
            <a:p>
              <a:r>
                <a:rPr lang="en-US" dirty="0" smtClean="0">
                  <a:solidFill>
                    <a:srgbClr val="FF6600"/>
                  </a:solidFill>
                </a:rPr>
                <a:t>Visible smoke, small/negligible source</a:t>
              </a:r>
              <a:endParaRPr lang="en-US" dirty="0">
                <a:solidFill>
                  <a:srgbClr val="FF6600"/>
                </a:solidFill>
              </a:endParaRPr>
            </a:p>
          </p:txBody>
        </p:sp>
      </p:grpSp>
    </p:spTree>
    <p:extLst>
      <p:ext uri="{BB962C8B-B14F-4D97-AF65-F5344CB8AC3E}">
        <p14:creationId xmlns:p14="http://schemas.microsoft.com/office/powerpoint/2010/main" val="32976674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p:cNvPicPr>
            <a:picLocks noChangeAspect="1"/>
          </p:cNvPicPr>
          <p:nvPr/>
        </p:nvPicPr>
        <p:blipFill rotWithShape="1">
          <a:blip r:embed="rId3"/>
          <a:srcRect l="6367" t="31659" b="18963"/>
          <a:stretch/>
        </p:blipFill>
        <p:spPr>
          <a:xfrm rot="7742415">
            <a:off x="5751036" y="3163942"/>
            <a:ext cx="1191405" cy="590596"/>
          </a:xfrm>
          <a:prstGeom prst="rect">
            <a:avLst/>
          </a:prstGeom>
        </p:spPr>
      </p:pic>
      <p:sp>
        <p:nvSpPr>
          <p:cNvPr id="10" name="Rectangle 9"/>
          <p:cNvSpPr/>
          <p:nvPr/>
        </p:nvSpPr>
        <p:spPr>
          <a:xfrm>
            <a:off x="2117498" y="1400625"/>
            <a:ext cx="5109400" cy="4000196"/>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Black Carbon</a:t>
            </a:r>
            <a:endParaRPr lang="en-US" dirty="0"/>
          </a:p>
        </p:txBody>
      </p:sp>
      <p:cxnSp>
        <p:nvCxnSpPr>
          <p:cNvPr id="6" name="Straight Arrow Connector 5"/>
          <p:cNvCxnSpPr/>
          <p:nvPr/>
        </p:nvCxnSpPr>
        <p:spPr>
          <a:xfrm>
            <a:off x="1303130" y="1590261"/>
            <a:ext cx="1196026" cy="840602"/>
          </a:xfrm>
          <a:prstGeom prst="straightConnector1">
            <a:avLst/>
          </a:prstGeom>
          <a:ln w="174625" cmpd="sng">
            <a:solidFill>
              <a:srgbClr val="FFFF00"/>
            </a:solidFill>
            <a:tailEnd type="stealth" w="sm" len="med"/>
          </a:ln>
        </p:spPr>
        <p:style>
          <a:lnRef idx="2">
            <a:schemeClr val="accent1"/>
          </a:lnRef>
          <a:fillRef idx="0">
            <a:schemeClr val="accent1"/>
          </a:fillRef>
          <a:effectRef idx="1">
            <a:schemeClr val="accent1"/>
          </a:effectRef>
          <a:fontRef idx="minor">
            <a:schemeClr val="tx1"/>
          </a:fontRef>
        </p:style>
      </p:cxnSp>
      <p:sp>
        <p:nvSpPr>
          <p:cNvPr id="21" name="Oval 20"/>
          <p:cNvSpPr>
            <a:spLocks noChangeAspect="1"/>
          </p:cNvSpPr>
          <p:nvPr/>
        </p:nvSpPr>
        <p:spPr>
          <a:xfrm>
            <a:off x="4906551" y="1766657"/>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2548229" y="1735120"/>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3129635" y="3936586"/>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6587446" y="1784816"/>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5303206" y="3741209"/>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6702350" y="4097064"/>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6128243" y="4081473"/>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211351" y="4312047"/>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6489302" y="2423541"/>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6800494" y="2751531"/>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a:off x="4041551" y="1685425"/>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2499157" y="3029794"/>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495904" y="2568392"/>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397760" y="2316601"/>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783995" y="1884207"/>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5509525" y="3790904"/>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6685590" y="5056761"/>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4808407" y="5007065"/>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4675698" y="4026997"/>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4058311" y="4882092"/>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4156455" y="3883487"/>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2597301" y="5106456"/>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3207900" y="5106456"/>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2909942" y="3529175"/>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a:off x="5809210" y="3079489"/>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a:off x="5924114" y="2613220"/>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a:off x="4203916" y="4239342"/>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a:spLocks noChangeAspect="1"/>
          </p:cNvSpPr>
          <p:nvPr/>
        </p:nvSpPr>
        <p:spPr>
          <a:xfrm>
            <a:off x="6167999" y="2093522"/>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a:spLocks noChangeAspect="1"/>
          </p:cNvSpPr>
          <p:nvPr/>
        </p:nvSpPr>
        <p:spPr>
          <a:xfrm>
            <a:off x="5556869" y="2192913"/>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a:spLocks noChangeAspect="1"/>
          </p:cNvSpPr>
          <p:nvPr/>
        </p:nvSpPr>
        <p:spPr>
          <a:xfrm>
            <a:off x="4307776" y="2545585"/>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a:spLocks noChangeAspect="1"/>
          </p:cNvSpPr>
          <p:nvPr/>
        </p:nvSpPr>
        <p:spPr>
          <a:xfrm>
            <a:off x="4154844" y="2202670"/>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a:off x="5711066" y="5114659"/>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a:off x="5316079" y="2801226"/>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a:off x="5618301" y="3181828"/>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a:off x="5408860" y="2980098"/>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5411381" y="3578870"/>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a:off x="4724770" y="2961581"/>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a:spLocks noChangeAspect="1"/>
          </p:cNvSpPr>
          <p:nvPr/>
        </p:nvSpPr>
        <p:spPr>
          <a:xfrm>
            <a:off x="4322163" y="3178880"/>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a:spLocks noChangeAspect="1"/>
          </p:cNvSpPr>
          <p:nvPr/>
        </p:nvSpPr>
        <p:spPr>
          <a:xfrm>
            <a:off x="3640611" y="4406657"/>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59056" y="4026996"/>
            <a:ext cx="98144" cy="99391"/>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a:spLocks noChangeAspect="1"/>
          </p:cNvSpPr>
          <p:nvPr/>
        </p:nvSpPr>
        <p:spPr>
          <a:xfrm>
            <a:off x="5058951" y="2415992"/>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6959213" y="5214049"/>
            <a:ext cx="1196026" cy="840602"/>
          </a:xfrm>
          <a:prstGeom prst="straightConnector1">
            <a:avLst/>
          </a:prstGeom>
          <a:ln w="139700" cmpd="sng">
            <a:solidFill>
              <a:srgbClr val="FF6600"/>
            </a:solidFill>
            <a:tailEnd type="stealth" w="sm" len="med"/>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23568" y="1070012"/>
            <a:ext cx="1893930" cy="369332"/>
          </a:xfrm>
          <a:prstGeom prst="rect">
            <a:avLst/>
          </a:prstGeom>
          <a:noFill/>
        </p:spPr>
        <p:txBody>
          <a:bodyPr wrap="none" rtlCol="0">
            <a:spAutoFit/>
          </a:bodyPr>
          <a:lstStyle/>
          <a:p>
            <a:r>
              <a:rPr lang="en-US" dirty="0" smtClean="0"/>
              <a:t>Incident Radiation</a:t>
            </a:r>
            <a:endParaRPr lang="en-US" dirty="0"/>
          </a:p>
        </p:txBody>
      </p:sp>
      <p:sp>
        <p:nvSpPr>
          <p:cNvPr id="68" name="TextBox 67"/>
          <p:cNvSpPr txBox="1"/>
          <p:nvPr/>
        </p:nvSpPr>
        <p:spPr>
          <a:xfrm>
            <a:off x="6783733" y="6054651"/>
            <a:ext cx="2264186" cy="369332"/>
          </a:xfrm>
          <a:prstGeom prst="rect">
            <a:avLst/>
          </a:prstGeom>
          <a:noFill/>
        </p:spPr>
        <p:txBody>
          <a:bodyPr wrap="none" rtlCol="0">
            <a:spAutoFit/>
          </a:bodyPr>
          <a:lstStyle/>
          <a:p>
            <a:r>
              <a:rPr lang="en-US" dirty="0" smtClean="0"/>
              <a:t>Transmitted Radiation</a:t>
            </a:r>
            <a:endParaRPr lang="en-US" dirty="0"/>
          </a:p>
        </p:txBody>
      </p:sp>
      <p:sp>
        <p:nvSpPr>
          <p:cNvPr id="70" name="TextBox 69"/>
          <p:cNvSpPr txBox="1"/>
          <p:nvPr/>
        </p:nvSpPr>
        <p:spPr>
          <a:xfrm>
            <a:off x="705537" y="5759795"/>
            <a:ext cx="5775038" cy="523220"/>
          </a:xfrm>
          <a:prstGeom prst="rect">
            <a:avLst/>
          </a:prstGeom>
          <a:noFill/>
        </p:spPr>
        <p:txBody>
          <a:bodyPr wrap="none" rtlCol="0">
            <a:spAutoFit/>
          </a:bodyPr>
          <a:lstStyle/>
          <a:p>
            <a:r>
              <a:rPr lang="en-US" sz="2800" dirty="0" smtClean="0"/>
              <a:t>INCIDENT</a:t>
            </a:r>
            <a:r>
              <a:rPr lang="en-US" dirty="0" smtClean="0"/>
              <a:t> </a:t>
            </a:r>
            <a:r>
              <a:rPr lang="en-US" sz="2400" dirty="0" smtClean="0"/>
              <a:t>– TRANSMITTED </a:t>
            </a:r>
            <a:r>
              <a:rPr lang="en-US" dirty="0" smtClean="0"/>
              <a:t>= </a:t>
            </a:r>
            <a:r>
              <a:rPr lang="en-US" sz="1400" dirty="0" smtClean="0"/>
              <a:t>ABSORBED</a:t>
            </a:r>
            <a:r>
              <a:rPr lang="en-US" dirty="0" smtClean="0"/>
              <a:t> + </a:t>
            </a:r>
            <a:r>
              <a:rPr lang="en-US" sz="1400" dirty="0" smtClean="0"/>
              <a:t>SCATTERED</a:t>
            </a:r>
            <a:endParaRPr lang="en-US" sz="1400" dirty="0"/>
          </a:p>
        </p:txBody>
      </p:sp>
      <p:pic>
        <p:nvPicPr>
          <p:cNvPr id="65" name="Picture 64"/>
          <p:cNvPicPr>
            <a:picLocks noChangeAspect="1"/>
          </p:cNvPicPr>
          <p:nvPr/>
        </p:nvPicPr>
        <p:blipFill rotWithShape="1">
          <a:blip r:embed="rId3"/>
          <a:srcRect l="6367" t="31659" b="18963"/>
          <a:stretch/>
        </p:blipFill>
        <p:spPr>
          <a:xfrm rot="5111749">
            <a:off x="-48133" y="2920935"/>
            <a:ext cx="1191405" cy="590596"/>
          </a:xfrm>
          <a:prstGeom prst="rect">
            <a:avLst/>
          </a:prstGeom>
        </p:spPr>
      </p:pic>
      <p:sp>
        <p:nvSpPr>
          <p:cNvPr id="69" name="Oval 68"/>
          <p:cNvSpPr>
            <a:spLocks noChangeAspect="1"/>
          </p:cNvSpPr>
          <p:nvPr/>
        </p:nvSpPr>
        <p:spPr>
          <a:xfrm>
            <a:off x="3497291" y="3728429"/>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a:spLocks noChangeAspect="1"/>
          </p:cNvSpPr>
          <p:nvPr/>
        </p:nvSpPr>
        <p:spPr>
          <a:xfrm>
            <a:off x="3344891" y="3576029"/>
            <a:ext cx="24991" cy="25309"/>
          </a:xfrm>
          <a:prstGeom prst="ellipse">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84730" y="3896806"/>
            <a:ext cx="1377488" cy="369332"/>
          </a:xfrm>
          <a:prstGeom prst="rect">
            <a:avLst/>
          </a:prstGeom>
          <a:noFill/>
        </p:spPr>
        <p:txBody>
          <a:bodyPr wrap="none" rtlCol="0">
            <a:spAutoFit/>
          </a:bodyPr>
          <a:lstStyle/>
          <a:p>
            <a:r>
              <a:rPr lang="en-US" dirty="0" smtClean="0"/>
              <a:t>Air Molecule</a:t>
            </a:r>
            <a:endParaRPr lang="en-US" dirty="0"/>
          </a:p>
        </p:txBody>
      </p:sp>
      <p:sp>
        <p:nvSpPr>
          <p:cNvPr id="4" name="TextBox 3"/>
          <p:cNvSpPr txBox="1"/>
          <p:nvPr/>
        </p:nvSpPr>
        <p:spPr>
          <a:xfrm>
            <a:off x="692578" y="2929697"/>
            <a:ext cx="1406906" cy="646331"/>
          </a:xfrm>
          <a:prstGeom prst="rect">
            <a:avLst/>
          </a:prstGeom>
          <a:noFill/>
        </p:spPr>
        <p:txBody>
          <a:bodyPr wrap="none" rtlCol="0">
            <a:spAutoFit/>
          </a:bodyPr>
          <a:lstStyle/>
          <a:p>
            <a:r>
              <a:rPr lang="en-US" dirty="0" smtClean="0"/>
              <a:t>Black Carbon </a:t>
            </a:r>
          </a:p>
          <a:p>
            <a:r>
              <a:rPr lang="en-US" dirty="0" smtClean="0"/>
              <a:t>Particle</a:t>
            </a:r>
            <a:endParaRPr lang="en-US" dirty="0"/>
          </a:p>
        </p:txBody>
      </p:sp>
      <p:pic>
        <p:nvPicPr>
          <p:cNvPr id="76" name="Picture 75"/>
          <p:cNvPicPr>
            <a:picLocks noChangeAspect="1"/>
          </p:cNvPicPr>
          <p:nvPr/>
        </p:nvPicPr>
        <p:blipFill rotWithShape="1">
          <a:blip r:embed="rId3"/>
          <a:srcRect l="6367" t="31659" b="18963"/>
          <a:stretch/>
        </p:blipFill>
        <p:spPr>
          <a:xfrm rot="7319278">
            <a:off x="4148984" y="3078995"/>
            <a:ext cx="1191405" cy="590596"/>
          </a:xfrm>
          <a:prstGeom prst="rect">
            <a:avLst/>
          </a:prstGeom>
        </p:spPr>
      </p:pic>
      <p:pic>
        <p:nvPicPr>
          <p:cNvPr id="82" name="Picture 81"/>
          <p:cNvPicPr>
            <a:picLocks noChangeAspect="1"/>
          </p:cNvPicPr>
          <p:nvPr/>
        </p:nvPicPr>
        <p:blipFill rotWithShape="1">
          <a:blip r:embed="rId3"/>
          <a:srcRect l="6367" t="31659" b="18963"/>
          <a:stretch/>
        </p:blipFill>
        <p:spPr>
          <a:xfrm rot="10997525">
            <a:off x="2450899" y="4331310"/>
            <a:ext cx="1191405" cy="590596"/>
          </a:xfrm>
          <a:prstGeom prst="rect">
            <a:avLst/>
          </a:prstGeom>
        </p:spPr>
      </p:pic>
      <p:sp>
        <p:nvSpPr>
          <p:cNvPr id="5" name="Slide Number Placeholder 4"/>
          <p:cNvSpPr>
            <a:spLocks noGrp="1"/>
          </p:cNvSpPr>
          <p:nvPr>
            <p:ph type="sldNum" sz="quarter" idx="12"/>
          </p:nvPr>
        </p:nvSpPr>
        <p:spPr/>
        <p:txBody>
          <a:bodyPr/>
          <a:lstStyle/>
          <a:p>
            <a:fld id="{F3A26D33-D7FB-134A-9555-D3312AC8D47C}" type="slidenum">
              <a:rPr lang="en-US" smtClean="0"/>
              <a:t>3</a:t>
            </a:fld>
            <a:endParaRPr lang="en-US"/>
          </a:p>
        </p:txBody>
      </p:sp>
    </p:spTree>
    <p:extLst>
      <p:ext uri="{BB962C8B-B14F-4D97-AF65-F5344CB8AC3E}">
        <p14:creationId xmlns:p14="http://schemas.microsoft.com/office/powerpoint/2010/main" val="130434589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2-11-13 at 9.50.15 PM.png"/>
          <p:cNvPicPr>
            <a:picLocks noChangeAspect="1"/>
          </p:cNvPicPr>
          <p:nvPr/>
        </p:nvPicPr>
        <p:blipFill rotWithShape="1">
          <a:blip r:embed="rId3">
            <a:alphaModFix/>
            <a:graysc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9382" t="1308" r="3827" b="36335"/>
          <a:stretch/>
        </p:blipFill>
        <p:spPr>
          <a:xfrm>
            <a:off x="359786" y="113857"/>
            <a:ext cx="8533163" cy="6608818"/>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F3A26D33-D7FB-134A-9555-D3312AC8D47C}" type="slidenum">
              <a:rPr lang="en-US" smtClean="0"/>
              <a:t>30</a:t>
            </a:fld>
            <a:endParaRPr lang="en-US"/>
          </a:p>
        </p:txBody>
      </p:sp>
      <p:grpSp>
        <p:nvGrpSpPr>
          <p:cNvPr id="31" name="Group 30"/>
          <p:cNvGrpSpPr/>
          <p:nvPr/>
        </p:nvGrpSpPr>
        <p:grpSpPr>
          <a:xfrm>
            <a:off x="450339" y="112657"/>
            <a:ext cx="6102862" cy="6931026"/>
            <a:chOff x="450339" y="112657"/>
            <a:chExt cx="6102862" cy="6931026"/>
          </a:xfrm>
        </p:grpSpPr>
        <p:pic>
          <p:nvPicPr>
            <p:cNvPr id="5" name="Picture 4" descr="Screen Shot 2012-11-13 at 9.50.15 PM.png"/>
            <p:cNvPicPr>
              <a:picLocks noChangeAspect="1"/>
            </p:cNvPicPr>
            <p:nvPr/>
          </p:nvPicPr>
          <p:blipFill rotWithShape="1">
            <a:blip r:embed="rId5">
              <a:duotone>
                <a:schemeClr val="accent5">
                  <a:shade val="45000"/>
                  <a:satMod val="135000"/>
                </a:schemeClr>
                <a:prstClr val="white"/>
              </a:duotone>
              <a:alphaModFix amt="75000"/>
              <a:extLst>
                <a:ext uri="{28A0092B-C50C-407E-A947-70E740481C1C}">
                  <a14:useLocalDpi xmlns:a14="http://schemas.microsoft.com/office/drawing/2010/main" val="0"/>
                </a:ext>
              </a:extLst>
            </a:blip>
            <a:srcRect l="31890" t="1308" r="27612" b="36335"/>
            <a:stretch/>
          </p:blipFill>
          <p:spPr>
            <a:xfrm>
              <a:off x="2571525" y="112657"/>
              <a:ext cx="3981676" cy="6608818"/>
            </a:xfrm>
            <a:prstGeom prst="rect">
              <a:avLst/>
            </a:prstGeom>
            <a:ln>
              <a:noFill/>
            </a:ln>
          </p:spPr>
        </p:pic>
        <p:pic>
          <p:nvPicPr>
            <p:cNvPr id="7" name="Picture 6" descr="Screen Shot 2012-11-13 at 10.54.12 PM.png"/>
            <p:cNvPicPr>
              <a:picLocks noChangeAspect="1"/>
            </p:cNvPicPr>
            <p:nvPr/>
          </p:nvPicPr>
          <p:blipFill rotWithShape="1">
            <a:blip r:embed="rId6">
              <a:clrChange>
                <a:clrFrom>
                  <a:srgbClr val="FFFFFF"/>
                </a:clrFrom>
                <a:clrTo>
                  <a:srgbClr val="FFFFFF">
                    <a:alpha val="0"/>
                  </a:srgbClr>
                </a:clrTo>
              </a:clrChange>
              <a:alphaModFix amt="78000"/>
              <a:duotone>
                <a:prstClr val="black"/>
                <a:srgbClr val="2BFF1A">
                  <a:tint val="45000"/>
                  <a:satMod val="400000"/>
                </a:srgbClr>
              </a:duotone>
              <a:extLst>
                <a:ext uri="{BEBA8EAE-BF5A-486C-A8C5-ECC9F3942E4B}">
                  <a14:imgProps xmlns:a14="http://schemas.microsoft.com/office/drawing/2010/main">
                    <a14:imgLayer r:embed="rId7">
                      <a14:imgEffect>
                        <a14:backgroundRemoval t="10341" b="73479" l="9305" r="60428">
                          <a14:foregroundMark x1="36791" y1="19343" x2="36791" y2="19343"/>
                          <a14:foregroundMark x1="36364" y1="17883" x2="36364" y2="17883"/>
                          <a14:foregroundMark x1="33476" y1="29319" x2="35829" y2="24088"/>
                          <a14:foregroundMark x1="33262" y1="29440" x2="33262" y2="29440"/>
                          <a14:foregroundMark x1="32193" y1="31995" x2="32193" y2="31995"/>
                          <a14:foregroundMark x1="19893" y1="57056" x2="19893" y2="57056"/>
                          <a14:foregroundMark x1="57647" y1="67153" x2="57647" y2="67153"/>
                          <a14:foregroundMark x1="45027" y1="63625" x2="45027" y2="63625"/>
                          <a14:foregroundMark x1="56150" y1="67275" x2="56150" y2="67275"/>
                          <a14:backgroundMark x1="32513" y1="38321" x2="32513" y2="38321"/>
                          <a14:backgroundMark x1="58824" y1="61314" x2="58824" y2="61314"/>
                          <a14:backgroundMark x1="22674" y1="59976" x2="22674" y2="59976"/>
                          <a14:backgroundMark x1="21818" y1="60219" x2="21818" y2="60219"/>
                          <a14:backgroundMark x1="22139" y1="60706" x2="22139" y2="60706"/>
                          <a14:backgroundMark x1="20642" y1="58881" x2="20642" y2="58881"/>
                          <a14:backgroundMark x1="52620" y1="68491" x2="52620" y2="68491"/>
                          <a14:backgroundMark x1="51765" y1="67762" x2="51765" y2="67762"/>
                          <a14:backgroundMark x1="56578" y1="68005" x2="56578" y2="68005"/>
                          <a14:backgroundMark x1="54011" y1="67032" x2="54011" y2="67032"/>
                          <a14:backgroundMark x1="56257" y1="66545" x2="56257" y2="66545"/>
                          <a14:backgroundMark x1="33048" y1="38808" x2="33048" y2="38808"/>
                          <a14:backgroundMark x1="31016" y1="38929" x2="31016" y2="38929"/>
                          <a14:backgroundMark x1="27059" y1="13139" x2="27059" y2="13139"/>
                          <a14:backgroundMark x1="26738" y1="13260" x2="26738" y2="13260"/>
                        </a14:backgroundRemoval>
                      </a14:imgEffect>
                    </a14:imgLayer>
                  </a14:imgProps>
                </a:ext>
                <a:ext uri="{28A0092B-C50C-407E-A947-70E740481C1C}">
                  <a14:useLocalDpi xmlns:a14="http://schemas.microsoft.com/office/drawing/2010/main" val="0"/>
                </a:ext>
              </a:extLst>
            </a:blip>
            <a:srcRect l="8093" t="8705" r="38138" b="24102"/>
            <a:stretch/>
          </p:blipFill>
          <p:spPr>
            <a:xfrm>
              <a:off x="450339" y="793438"/>
              <a:ext cx="5689030" cy="6250245"/>
            </a:xfrm>
            <a:prstGeom prst="rect">
              <a:avLst/>
            </a:prstGeom>
          </p:spPr>
        </p:pic>
        <p:sp>
          <p:nvSpPr>
            <p:cNvPr id="8" name="Oval 7"/>
            <p:cNvSpPr>
              <a:spLocks noChangeAspect="1"/>
            </p:cNvSpPr>
            <p:nvPr/>
          </p:nvSpPr>
          <p:spPr>
            <a:xfrm rot="18839022">
              <a:off x="2947665" y="2290297"/>
              <a:ext cx="192835" cy="230155"/>
            </a:xfrm>
            <a:prstGeom prst="ellipse">
              <a:avLst/>
            </a:prstGeom>
            <a:noFill/>
            <a:ln w="952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rot="18839022">
              <a:off x="2757212" y="1386630"/>
              <a:ext cx="591738" cy="767401"/>
            </a:xfrm>
            <a:prstGeom prst="ellipse">
              <a:avLst/>
            </a:prstGeom>
            <a:noFill/>
            <a:ln w="9525"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19504" y="656631"/>
              <a:ext cx="3310581" cy="245912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Oval 29"/>
            <p:cNvSpPr>
              <a:spLocks noChangeAspect="1"/>
            </p:cNvSpPr>
            <p:nvPr/>
          </p:nvSpPr>
          <p:spPr>
            <a:xfrm rot="18839022">
              <a:off x="2773343" y="2514066"/>
              <a:ext cx="112124" cy="116844"/>
            </a:xfrm>
            <a:prstGeom prst="ellipse">
              <a:avLst/>
            </a:prstGeom>
            <a:noFill/>
            <a:ln w="952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Screen Shot 2013-08-19 at 4.38.29 PM.png"/>
          <p:cNvPicPr>
            <a:picLocks noChangeAspect="1"/>
          </p:cNvPicPr>
          <p:nvPr/>
        </p:nvPicPr>
        <p:blipFill rotWithShape="1">
          <a:blip r:embed="rId8">
            <a:alphaModFix amt="64000"/>
            <a:extLst>
              <a:ext uri="{BEBA8EAE-BF5A-486C-A8C5-ECC9F3942E4B}">
                <a14:imgProps xmlns:a14="http://schemas.microsoft.com/office/drawing/2010/main">
                  <a14:imgLayer r:embed="rId9">
                    <a14:imgEffect>
                      <a14:backgroundRemoval t="15777" b="39078" l="34981" r="48614">
                        <a14:foregroundMark x1="36105" y1="34830" x2="36105" y2="34830"/>
                        <a14:foregroundMark x1="36105" y1="19296" x2="36105" y2="19296"/>
                        <a14:foregroundMark x1="36105" y1="17354" x2="36105" y2="17354"/>
                        <a14:foregroundMark x1="45169" y1="33495" x2="45169" y2="33495"/>
                        <a14:foregroundMark x1="44719" y1="31432" x2="44719" y2="31432"/>
                        <a14:foregroundMark x1="44270" y1="32039" x2="44270" y2="32039"/>
                        <a14:foregroundMark x1="37228" y1="31189" x2="37228" y2="31189"/>
                        <a14:foregroundMark x1="37378" y1="31553" x2="37378" y2="31553"/>
                        <a14:foregroundMark x1="38727" y1="35558" x2="38727" y2="35558"/>
                        <a14:foregroundMark x1="37528" y1="30704" x2="37528" y2="30704"/>
                        <a14:backgroundMark x1="40674" y1="35073" x2="40674" y2="35073"/>
                        <a14:backgroundMark x1="40749" y1="32282" x2="40749" y2="32282"/>
                        <a14:backgroundMark x1="38052" y1="35558" x2="38052" y2="35558"/>
                        <a14:backgroundMark x1="44494" y1="30340" x2="44494" y2="30340"/>
                        <a14:backgroundMark x1="45094" y1="30340" x2="45094" y2="30340"/>
                        <a14:backgroundMark x1="39551" y1="32646" x2="39551" y2="32646"/>
                        <a14:backgroundMark x1="38577" y1="37136" x2="38577" y2="37136"/>
                        <a14:backgroundMark x1="39026" y1="37136" x2="39026" y2="37136"/>
                        <a14:backgroundMark x1="37978" y1="30340" x2="37978" y2="30340"/>
                      </a14:backgroundRemoval>
                    </a14:imgEffect>
                  </a14:imgLayer>
                </a14:imgProps>
              </a:ext>
              <a:ext uri="{28A0092B-C50C-407E-A947-70E740481C1C}">
                <a14:useLocalDpi xmlns:a14="http://schemas.microsoft.com/office/drawing/2010/main" val="0"/>
              </a:ext>
            </a:extLst>
          </a:blip>
          <a:srcRect l="19107" t="13447" r="52270" b="54928"/>
          <a:stretch/>
        </p:blipFill>
        <p:spPr>
          <a:xfrm>
            <a:off x="1525309" y="662433"/>
            <a:ext cx="2229813" cy="1520593"/>
          </a:xfrm>
          <a:prstGeom prst="rect">
            <a:avLst/>
          </a:prstGeom>
        </p:spPr>
      </p:pic>
      <p:pic>
        <p:nvPicPr>
          <p:cNvPr id="6" name="Picture 5" descr="Screen Shot 2013-08-19 at 4.39.12 PM.png"/>
          <p:cNvPicPr>
            <a:picLocks noChangeAspect="1"/>
          </p:cNvPicPr>
          <p:nvPr/>
        </p:nvPicPr>
        <p:blipFill rotWithShape="1">
          <a:blip r:embed="rId10">
            <a:alphaModFix amt="64000"/>
            <a:extLst>
              <a:ext uri="{BEBA8EAE-BF5A-486C-A8C5-ECC9F3942E4B}">
                <a14:imgProps xmlns:a14="http://schemas.microsoft.com/office/drawing/2010/main">
                  <a14:imgLayer r:embed="rId11">
                    <a14:imgEffect>
                      <a14:backgroundRemoval t="12419" b="90269" l="14964" r="90552">
                        <a14:foregroundMark x1="41862" y1="57583" x2="41862" y2="57583"/>
                        <a14:foregroundMark x1="35394" y1="51767" x2="35394" y2="51767"/>
                        <a14:foregroundMark x1="41791" y1="53706" x2="41791" y2="53706"/>
                        <a14:foregroundMark x1="39303" y1="40821" x2="39303" y2="40821"/>
                        <a14:foregroundMark x1="38024" y1="40821" x2="38024" y2="40821"/>
                        <a14:foregroundMark x1="35892" y1="43444" x2="35892" y2="43444"/>
                        <a14:foregroundMark x1="35892" y1="21095" x2="35892" y2="21095"/>
                        <a14:foregroundMark x1="38877" y1="57925" x2="38877" y2="57925"/>
                        <a14:foregroundMark x1="35466" y1="19726" x2="35466" y2="19726"/>
                        <a14:foregroundMark x1="36816" y1="34094" x2="36816" y2="34094"/>
                        <a14:foregroundMark x1="36745" y1="32611" x2="36745" y2="32611"/>
                        <a14:foregroundMark x1="36745" y1="17674" x2="36745" y2="17674"/>
                        <a14:foregroundMark x1="36674" y1="19042" x2="36674" y2="19042"/>
                        <a14:foregroundMark x1="38664" y1="49715" x2="38664" y2="49715"/>
                        <a14:foregroundMark x1="37953" y1="50057" x2="37953" y2="50057"/>
                        <a14:foregroundMark x1="39161" y1="49829" x2="39161" y2="49829"/>
                        <a14:foregroundMark x1="39375" y1="49487" x2="39375" y2="49487"/>
                        <a14:foregroundMark x1="36745" y1="47434" x2="36745" y2="47434"/>
                        <a14:backgroundMark x1="40583" y1="55758" x2="40583" y2="55758"/>
                        <a14:backgroundMark x1="39161" y1="41733" x2="39161" y2="41733"/>
                        <a14:backgroundMark x1="36603" y1="52338" x2="36603" y2="52338"/>
                        <a14:backgroundMark x1="37100" y1="48803" x2="37100" y2="48803"/>
                        <a14:backgroundMark x1="40085" y1="49943" x2="40085" y2="49943"/>
                      </a14:backgroundRemoval>
                    </a14:imgEffect>
                  </a14:imgLayer>
                </a14:imgProps>
              </a:ext>
              <a:ext uri="{28A0092B-C50C-407E-A947-70E740481C1C}">
                <a14:useLocalDpi xmlns:a14="http://schemas.microsoft.com/office/drawing/2010/main" val="0"/>
              </a:ext>
            </a:extLst>
          </a:blip>
          <a:srcRect l="33230" t="13231" r="37809" b="36181"/>
          <a:stretch/>
        </p:blipFill>
        <p:spPr>
          <a:xfrm>
            <a:off x="2575080" y="660658"/>
            <a:ext cx="2258558" cy="2459122"/>
          </a:xfrm>
          <a:prstGeom prst="rect">
            <a:avLst/>
          </a:prstGeom>
        </p:spPr>
      </p:pic>
      <p:grpSp>
        <p:nvGrpSpPr>
          <p:cNvPr id="29" name="Group 28"/>
          <p:cNvGrpSpPr/>
          <p:nvPr/>
        </p:nvGrpSpPr>
        <p:grpSpPr>
          <a:xfrm>
            <a:off x="5077706" y="166586"/>
            <a:ext cx="3864459" cy="1741267"/>
            <a:chOff x="5346590" y="1048774"/>
            <a:chExt cx="3864459" cy="1741267"/>
          </a:xfrm>
        </p:grpSpPr>
        <p:sp>
          <p:nvSpPr>
            <p:cNvPr id="32" name="Rectangle 31"/>
            <p:cNvSpPr/>
            <p:nvPr/>
          </p:nvSpPr>
          <p:spPr>
            <a:xfrm>
              <a:off x="5346590" y="1097153"/>
              <a:ext cx="3481994" cy="169288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rot="18839022">
              <a:off x="5549017" y="1249203"/>
              <a:ext cx="274320" cy="274320"/>
            </a:xfrm>
            <a:prstGeom prst="ellipse">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34" name="Oval 33"/>
            <p:cNvSpPr>
              <a:spLocks noChangeAspect="1"/>
            </p:cNvSpPr>
            <p:nvPr/>
          </p:nvSpPr>
          <p:spPr>
            <a:xfrm rot="18839022">
              <a:off x="5549014" y="1785629"/>
              <a:ext cx="274320" cy="27432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35" name="Oval 34"/>
            <p:cNvSpPr>
              <a:spLocks noChangeAspect="1"/>
            </p:cNvSpPr>
            <p:nvPr/>
          </p:nvSpPr>
          <p:spPr>
            <a:xfrm rot="18839022">
              <a:off x="5566828" y="2352085"/>
              <a:ext cx="274320" cy="27432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36" name="TextBox 35"/>
            <p:cNvSpPr txBox="1"/>
            <p:nvPr/>
          </p:nvSpPr>
          <p:spPr>
            <a:xfrm>
              <a:off x="5837458" y="1048774"/>
              <a:ext cx="2993801" cy="646331"/>
            </a:xfrm>
            <a:prstGeom prst="rect">
              <a:avLst/>
            </a:prstGeom>
            <a:noFill/>
          </p:spPr>
          <p:txBody>
            <a:bodyPr wrap="square" rtlCol="0">
              <a:spAutoFit/>
            </a:bodyPr>
            <a:lstStyle/>
            <a:p>
              <a:r>
                <a:rPr lang="en-US" dirty="0" smtClean="0">
                  <a:solidFill>
                    <a:srgbClr val="660066"/>
                  </a:solidFill>
                </a:rPr>
                <a:t>Large source, might need stronger advection</a:t>
              </a:r>
              <a:endParaRPr lang="en-US" dirty="0">
                <a:solidFill>
                  <a:srgbClr val="660066"/>
                </a:solidFill>
              </a:endParaRPr>
            </a:p>
          </p:txBody>
        </p:sp>
        <p:sp>
          <p:nvSpPr>
            <p:cNvPr id="37" name="TextBox 36"/>
            <p:cNvSpPr txBox="1"/>
            <p:nvPr/>
          </p:nvSpPr>
          <p:spPr>
            <a:xfrm>
              <a:off x="5819647" y="1592448"/>
              <a:ext cx="3011612" cy="646331"/>
            </a:xfrm>
            <a:prstGeom prst="rect">
              <a:avLst/>
            </a:prstGeom>
            <a:noFill/>
          </p:spPr>
          <p:txBody>
            <a:bodyPr wrap="square" rtlCol="0">
              <a:spAutoFit/>
            </a:bodyPr>
            <a:lstStyle/>
            <a:p>
              <a:r>
                <a:rPr lang="en-US" dirty="0" smtClean="0">
                  <a:solidFill>
                    <a:srgbClr val="FF0000"/>
                  </a:solidFill>
                </a:rPr>
                <a:t>Small source might need to be bigger</a:t>
              </a:r>
              <a:endParaRPr lang="en-US" dirty="0">
                <a:solidFill>
                  <a:srgbClr val="FF0000"/>
                </a:solidFill>
              </a:endParaRPr>
            </a:p>
          </p:txBody>
        </p:sp>
        <p:sp>
          <p:nvSpPr>
            <p:cNvPr id="38" name="TextBox 37"/>
            <p:cNvSpPr txBox="1"/>
            <p:nvPr/>
          </p:nvSpPr>
          <p:spPr>
            <a:xfrm>
              <a:off x="5816972" y="2143710"/>
              <a:ext cx="3394077" cy="646331"/>
            </a:xfrm>
            <a:prstGeom prst="rect">
              <a:avLst/>
            </a:prstGeom>
            <a:noFill/>
          </p:spPr>
          <p:txBody>
            <a:bodyPr wrap="square" rtlCol="0">
              <a:spAutoFit/>
            </a:bodyPr>
            <a:lstStyle/>
            <a:p>
              <a:r>
                <a:rPr lang="en-US" dirty="0" smtClean="0">
                  <a:solidFill>
                    <a:srgbClr val="FF6600"/>
                  </a:solidFill>
                </a:rPr>
                <a:t>Visible smoke, small/negligible source</a:t>
              </a:r>
              <a:endParaRPr lang="en-US" dirty="0">
                <a:solidFill>
                  <a:srgbClr val="FF6600"/>
                </a:solidFill>
              </a:endParaRPr>
            </a:p>
          </p:txBody>
        </p:sp>
      </p:grpSp>
    </p:spTree>
    <p:extLst>
      <p:ext uri="{BB962C8B-B14F-4D97-AF65-F5344CB8AC3E}">
        <p14:creationId xmlns:p14="http://schemas.microsoft.com/office/powerpoint/2010/main" val="31204832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a:bodyPr>
          <a:lstStyle/>
          <a:p>
            <a:r>
              <a:rPr lang="en-US" dirty="0" smtClean="0"/>
              <a:t>Increase </a:t>
            </a:r>
            <a:r>
              <a:rPr lang="en-US" dirty="0"/>
              <a:t>Adjoint resolution to 12km (3.375x memory and time requirements</a:t>
            </a:r>
            <a:r>
              <a:rPr lang="en-US" dirty="0" smtClean="0"/>
              <a:t>)</a:t>
            </a:r>
          </a:p>
          <a:p>
            <a:r>
              <a:rPr lang="en-US" dirty="0"/>
              <a:t>Add PBL and Cumulus Convection adjoints to trace back vertical </a:t>
            </a:r>
            <a:r>
              <a:rPr lang="en-US" dirty="0" smtClean="0"/>
              <a:t>transport</a:t>
            </a:r>
          </a:p>
          <a:p>
            <a:r>
              <a:rPr lang="en-US" dirty="0" smtClean="0"/>
              <a:t>Include multiple obs. and multiple obs. types in a single adjoint simulation</a:t>
            </a:r>
          </a:p>
          <a:p>
            <a:endParaRPr lang="en-US" dirty="0"/>
          </a:p>
          <a:p>
            <a:r>
              <a:rPr lang="en-US" dirty="0" smtClean="0"/>
              <a:t>Long Term: 4DVar Data Assimilation</a:t>
            </a:r>
            <a:endParaRPr lang="en-US" dirty="0"/>
          </a:p>
        </p:txBody>
      </p:sp>
      <p:sp>
        <p:nvSpPr>
          <p:cNvPr id="4" name="Slide Number Placeholder 3"/>
          <p:cNvSpPr>
            <a:spLocks noGrp="1"/>
          </p:cNvSpPr>
          <p:nvPr>
            <p:ph type="sldNum" sz="quarter" idx="12"/>
          </p:nvPr>
        </p:nvSpPr>
        <p:spPr/>
        <p:txBody>
          <a:bodyPr/>
          <a:lstStyle/>
          <a:p>
            <a:fld id="{F3A26D33-D7FB-134A-9555-D3312AC8D47C}" type="slidenum">
              <a:rPr lang="en-US" smtClean="0"/>
              <a:t>31</a:t>
            </a:fld>
            <a:endParaRPr lang="en-US"/>
          </a:p>
        </p:txBody>
      </p:sp>
    </p:spTree>
    <p:extLst>
      <p:ext uri="{BB962C8B-B14F-4D97-AF65-F5344CB8AC3E}">
        <p14:creationId xmlns:p14="http://schemas.microsoft.com/office/powerpoint/2010/main" val="89412443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7678"/>
          </a:xfrm>
        </p:spPr>
        <p:txBody>
          <a:bodyPr>
            <a:normAutofit fontScale="90000"/>
          </a:bodyPr>
          <a:lstStyle/>
          <a:p>
            <a:r>
              <a:rPr lang="en-US" dirty="0" smtClean="0"/>
              <a:t>References</a:t>
            </a:r>
            <a:endParaRPr lang="en-US" dirty="0"/>
          </a:p>
        </p:txBody>
      </p:sp>
      <p:sp>
        <p:nvSpPr>
          <p:cNvPr id="3" name="Content Placeholder 2"/>
          <p:cNvSpPr>
            <a:spLocks noGrp="1"/>
          </p:cNvSpPr>
          <p:nvPr>
            <p:ph idx="1"/>
          </p:nvPr>
        </p:nvSpPr>
        <p:spPr>
          <a:xfrm>
            <a:off x="457200" y="882316"/>
            <a:ext cx="8229600" cy="5975684"/>
          </a:xfrm>
        </p:spPr>
        <p:txBody>
          <a:bodyPr>
            <a:normAutofit fontScale="32500" lnSpcReduction="20000"/>
          </a:bodyPr>
          <a:lstStyle/>
          <a:p>
            <a:pPr marL="0" indent="0">
              <a:buNone/>
            </a:pPr>
            <a:r>
              <a:rPr lang="en-US" dirty="0"/>
              <a:t>2007 Report to Congress on the Benefits and Costs of Federal Regulations and Unfunded Mandates on State, Local, and Tribal Entities. Office of Management and Budget, Office of Information and Regulatory Affairs. June 2008.</a:t>
            </a:r>
          </a:p>
          <a:p>
            <a:pPr marL="0" indent="0">
              <a:buNone/>
            </a:pPr>
            <a:endParaRPr lang="en-US" dirty="0" smtClean="0"/>
          </a:p>
          <a:p>
            <a:pPr marL="0" indent="0">
              <a:buNone/>
            </a:pPr>
            <a:r>
              <a:rPr lang="en-US" dirty="0"/>
              <a:t>Bond, T. C. and Doherty, S. J. and Fahey, D. W. and Forster, P. M. and </a:t>
            </a:r>
            <a:r>
              <a:rPr lang="en-US" dirty="0" err="1"/>
              <a:t>Berntsen</a:t>
            </a:r>
            <a:r>
              <a:rPr lang="en-US" dirty="0"/>
              <a:t>, T. and </a:t>
            </a:r>
            <a:r>
              <a:rPr lang="en-US" dirty="0" err="1"/>
              <a:t>DeAngelo</a:t>
            </a:r>
            <a:r>
              <a:rPr lang="en-US" dirty="0"/>
              <a:t>, B. J. and Flanner, M. G. and </a:t>
            </a:r>
            <a:r>
              <a:rPr lang="en-US" dirty="0" err="1"/>
              <a:t>Ghan</a:t>
            </a:r>
            <a:r>
              <a:rPr lang="en-US" dirty="0"/>
              <a:t>, S. and </a:t>
            </a:r>
            <a:r>
              <a:rPr lang="en-US" dirty="0" err="1"/>
              <a:t>Kärcher</a:t>
            </a:r>
            <a:r>
              <a:rPr lang="en-US" dirty="0"/>
              <a:t>, B. and Koch, D. and </a:t>
            </a:r>
            <a:r>
              <a:rPr lang="en-US" dirty="0" err="1"/>
              <a:t>Kinne</a:t>
            </a:r>
            <a:r>
              <a:rPr lang="en-US" dirty="0"/>
              <a:t>, S. and Kondo, Y. and Quinn, P. K. and </a:t>
            </a:r>
            <a:r>
              <a:rPr lang="en-US" dirty="0" err="1"/>
              <a:t>Sarofim</a:t>
            </a:r>
            <a:r>
              <a:rPr lang="en-US" dirty="0"/>
              <a:t>, M. C. and Schultz, M. G. and Schulz, M. and </a:t>
            </a:r>
            <a:r>
              <a:rPr lang="en-US" dirty="0" err="1"/>
              <a:t>Venkataraman</a:t>
            </a:r>
            <a:r>
              <a:rPr lang="en-US" dirty="0"/>
              <a:t>, C. and Zhang, H. and Zhang, S. and </a:t>
            </a:r>
            <a:r>
              <a:rPr lang="en-US" dirty="0" err="1"/>
              <a:t>Bellouin</a:t>
            </a:r>
            <a:r>
              <a:rPr lang="en-US" dirty="0"/>
              <a:t>, N. and </a:t>
            </a:r>
            <a:r>
              <a:rPr lang="en-US" dirty="0" err="1"/>
              <a:t>Guttikunda</a:t>
            </a:r>
            <a:r>
              <a:rPr lang="en-US" dirty="0"/>
              <a:t>, S. K. and </a:t>
            </a:r>
            <a:r>
              <a:rPr lang="en-US" dirty="0" err="1"/>
              <a:t>Hopke</a:t>
            </a:r>
            <a:r>
              <a:rPr lang="en-US" dirty="0"/>
              <a:t>, P. K. and Jacobson, M. Z. and Kaiser, J. W. and </a:t>
            </a:r>
            <a:r>
              <a:rPr lang="en-US" dirty="0" err="1"/>
              <a:t>Klimont</a:t>
            </a:r>
            <a:r>
              <a:rPr lang="en-US" dirty="0"/>
              <a:t>, Z. and </a:t>
            </a:r>
            <a:r>
              <a:rPr lang="en-US" dirty="0" err="1"/>
              <a:t>Lohmann</a:t>
            </a:r>
            <a:r>
              <a:rPr lang="en-US" dirty="0"/>
              <a:t>, U. and Schwarz, J. P. and </a:t>
            </a:r>
            <a:r>
              <a:rPr lang="en-US" dirty="0" err="1"/>
              <a:t>Shindell</a:t>
            </a:r>
            <a:r>
              <a:rPr lang="en-US" dirty="0"/>
              <a:t>, D. and </a:t>
            </a:r>
            <a:r>
              <a:rPr lang="en-US" dirty="0" err="1"/>
              <a:t>Storelvmo</a:t>
            </a:r>
            <a:r>
              <a:rPr lang="en-US" dirty="0"/>
              <a:t>, T. and Warren, S. G. and </a:t>
            </a:r>
            <a:r>
              <a:rPr lang="en-US" dirty="0" err="1"/>
              <a:t>Zender</a:t>
            </a:r>
            <a:r>
              <a:rPr lang="en-US" dirty="0"/>
              <a:t>, C. </a:t>
            </a:r>
            <a:r>
              <a:rPr lang="en-US" dirty="0" smtClean="0"/>
              <a:t>S.  </a:t>
            </a:r>
            <a:r>
              <a:rPr lang="en-US" i="1" dirty="0" smtClean="0"/>
              <a:t>Bounding </a:t>
            </a:r>
            <a:r>
              <a:rPr lang="en-US" i="1" dirty="0"/>
              <a:t>the role of black carbon in the climate system: A scientific </a:t>
            </a:r>
            <a:r>
              <a:rPr lang="en-US" i="1" dirty="0" smtClean="0"/>
              <a:t>assessment</a:t>
            </a:r>
            <a:r>
              <a:rPr lang="en-US" dirty="0" smtClean="0"/>
              <a:t>. Journal of Geophysical Research, Volume 118, Issue 11, 5380-5552, </a:t>
            </a:r>
            <a:r>
              <a:rPr lang="en-US" dirty="0" err="1" smtClean="0"/>
              <a:t>doi</a:t>
            </a:r>
            <a:r>
              <a:rPr lang="en-US" dirty="0" smtClean="0"/>
              <a:t>:</a:t>
            </a:r>
            <a:r>
              <a:rPr lang="nl-NL" dirty="0"/>
              <a:t>10.1002/jgrd.</a:t>
            </a:r>
            <a:r>
              <a:rPr lang="nl-NL" dirty="0" smtClean="0"/>
              <a:t>50171, Jun 2013.</a:t>
            </a:r>
            <a:endParaRPr lang="en-US" dirty="0" smtClean="0"/>
          </a:p>
          <a:p>
            <a:pPr marL="0" indent="0">
              <a:buNone/>
            </a:pPr>
            <a:endParaRPr lang="en-US" dirty="0" smtClean="0"/>
          </a:p>
          <a:p>
            <a:pPr marL="0" indent="0">
              <a:buNone/>
            </a:pPr>
            <a:r>
              <a:rPr lang="en-US" dirty="0"/>
              <a:t>Koch, D. and Schulz, M. and </a:t>
            </a:r>
            <a:r>
              <a:rPr lang="en-US" dirty="0" err="1"/>
              <a:t>Kinne</a:t>
            </a:r>
            <a:r>
              <a:rPr lang="en-US" dirty="0"/>
              <a:t>, S. and McNaughton, C. and </a:t>
            </a:r>
            <a:r>
              <a:rPr lang="en-US" dirty="0" err="1"/>
              <a:t>Spackman</a:t>
            </a:r>
            <a:r>
              <a:rPr lang="en-US" dirty="0"/>
              <a:t>, J. R. and </a:t>
            </a:r>
            <a:r>
              <a:rPr lang="en-US" dirty="0" err="1"/>
              <a:t>Balkanski</a:t>
            </a:r>
            <a:r>
              <a:rPr lang="en-US" dirty="0"/>
              <a:t>, Y. and Bauer, S. and </a:t>
            </a:r>
            <a:r>
              <a:rPr lang="en-US" dirty="0" err="1"/>
              <a:t>Berntsen</a:t>
            </a:r>
            <a:r>
              <a:rPr lang="en-US" dirty="0"/>
              <a:t>, T. and Bond, T. C. and Boucher, O. and Chin, M. and Clarke, A. and De Luca, N. and </a:t>
            </a:r>
            <a:r>
              <a:rPr lang="en-US" dirty="0" err="1"/>
              <a:t>Dentener</a:t>
            </a:r>
            <a:r>
              <a:rPr lang="en-US" dirty="0"/>
              <a:t>, F. and Diehl, T. and </a:t>
            </a:r>
            <a:r>
              <a:rPr lang="en-US" dirty="0" err="1"/>
              <a:t>Dubovik</a:t>
            </a:r>
            <a:r>
              <a:rPr lang="en-US" dirty="0"/>
              <a:t>, O. and Easter, R. and Fahey, D. W. and </a:t>
            </a:r>
            <a:r>
              <a:rPr lang="en-US" dirty="0" err="1"/>
              <a:t>Feichter</a:t>
            </a:r>
            <a:r>
              <a:rPr lang="en-US" dirty="0"/>
              <a:t>, J. and Fillmore</a:t>
            </a:r>
            <a:r>
              <a:rPr lang="en-US" dirty="0" smtClean="0"/>
              <a:t>, </a:t>
            </a:r>
            <a:r>
              <a:rPr lang="en-US" dirty="0"/>
              <a:t>D. and </a:t>
            </a:r>
            <a:r>
              <a:rPr lang="en-US" dirty="0" err="1"/>
              <a:t>Freitag</a:t>
            </a:r>
            <a:r>
              <a:rPr lang="en-US" dirty="0"/>
              <a:t>, S. and </a:t>
            </a:r>
            <a:r>
              <a:rPr lang="en-US" dirty="0" err="1"/>
              <a:t>Ghan</a:t>
            </a:r>
            <a:r>
              <a:rPr lang="en-US" dirty="0"/>
              <a:t>, S. and </a:t>
            </a:r>
            <a:r>
              <a:rPr lang="en-US" dirty="0" err="1"/>
              <a:t>Ginoux</a:t>
            </a:r>
            <a:r>
              <a:rPr lang="en-US" dirty="0"/>
              <a:t>, P. and Gong, S. and Horowitz, L. and </a:t>
            </a:r>
            <a:r>
              <a:rPr lang="en-US" dirty="0" err="1"/>
              <a:t>Iversen</a:t>
            </a:r>
            <a:r>
              <a:rPr lang="en-US" dirty="0"/>
              <a:t>, T. and </a:t>
            </a:r>
            <a:r>
              <a:rPr lang="en-US" dirty="0" err="1"/>
              <a:t>Kirkevåg</a:t>
            </a:r>
            <a:r>
              <a:rPr lang="en-US" dirty="0"/>
              <a:t>, A. and </a:t>
            </a:r>
            <a:r>
              <a:rPr lang="en-US" dirty="0" err="1"/>
              <a:t>Klimont</a:t>
            </a:r>
            <a:r>
              <a:rPr lang="en-US" dirty="0"/>
              <a:t>, Z. and Kondo, Y. and </a:t>
            </a:r>
            <a:r>
              <a:rPr lang="en-US" dirty="0" err="1"/>
              <a:t>Krol</a:t>
            </a:r>
            <a:r>
              <a:rPr lang="en-US" dirty="0"/>
              <a:t>, M. </a:t>
            </a:r>
            <a:r>
              <a:rPr lang="en-US" dirty="0" smtClean="0"/>
              <a:t>and Liu</a:t>
            </a:r>
            <a:r>
              <a:rPr lang="en-US" dirty="0"/>
              <a:t>, X. and Miller, R. and </a:t>
            </a:r>
            <a:r>
              <a:rPr lang="en-US" dirty="0" err="1"/>
              <a:t>Montanaro</a:t>
            </a:r>
            <a:r>
              <a:rPr lang="en-US" dirty="0"/>
              <a:t>, V. and </a:t>
            </a:r>
            <a:r>
              <a:rPr lang="en-US" dirty="0" err="1"/>
              <a:t>Moteki</a:t>
            </a:r>
            <a:r>
              <a:rPr lang="en-US" dirty="0"/>
              <a:t>, N. and </a:t>
            </a:r>
            <a:r>
              <a:rPr lang="en-US" dirty="0" err="1"/>
              <a:t>Myhre</a:t>
            </a:r>
            <a:r>
              <a:rPr lang="en-US" dirty="0"/>
              <a:t>, G. and </a:t>
            </a:r>
            <a:r>
              <a:rPr lang="en-US" dirty="0" err="1"/>
              <a:t>Penner</a:t>
            </a:r>
            <a:r>
              <a:rPr lang="en-US" dirty="0"/>
              <a:t>, J. E. and </a:t>
            </a:r>
            <a:r>
              <a:rPr lang="en-US" dirty="0" err="1"/>
              <a:t>Perlwitz</a:t>
            </a:r>
            <a:r>
              <a:rPr lang="en-US" dirty="0"/>
              <a:t>, J. and </a:t>
            </a:r>
            <a:r>
              <a:rPr lang="en-US" dirty="0" err="1"/>
              <a:t>Pitari</a:t>
            </a:r>
            <a:r>
              <a:rPr lang="en-US" dirty="0"/>
              <a:t>, G. and Reddy, S. and </a:t>
            </a:r>
            <a:r>
              <a:rPr lang="en-US" dirty="0" err="1"/>
              <a:t>Sahu</a:t>
            </a:r>
            <a:r>
              <a:rPr lang="en-US" dirty="0"/>
              <a:t>, L. and Sakamoto, H. and Schuster, G. and Schwarz, J. P. and </a:t>
            </a:r>
            <a:r>
              <a:rPr lang="en-US" dirty="0" err="1"/>
              <a:t>Seland</a:t>
            </a:r>
            <a:r>
              <a:rPr lang="en-US" dirty="0"/>
              <a:t>, </a:t>
            </a:r>
            <a:r>
              <a:rPr lang="en-US" dirty="0" err="1"/>
              <a:t>Ø</a:t>
            </a:r>
            <a:r>
              <a:rPr lang="en-US" dirty="0"/>
              <a:t>. and </a:t>
            </a:r>
            <a:r>
              <a:rPr lang="en-US" dirty="0" err="1"/>
              <a:t>Stier</a:t>
            </a:r>
            <a:r>
              <a:rPr lang="en-US" dirty="0"/>
              <a:t>, P. and </a:t>
            </a:r>
            <a:r>
              <a:rPr lang="en-US" dirty="0" err="1"/>
              <a:t>Takegawa</a:t>
            </a:r>
            <a:r>
              <a:rPr lang="en-US" dirty="0"/>
              <a:t>, N. and </a:t>
            </a:r>
            <a:r>
              <a:rPr lang="en-US" dirty="0" err="1"/>
              <a:t>Takemura</a:t>
            </a:r>
            <a:r>
              <a:rPr lang="en-US" dirty="0"/>
              <a:t>, T. and </a:t>
            </a:r>
            <a:r>
              <a:rPr lang="en-US" dirty="0" err="1"/>
              <a:t>Textor</a:t>
            </a:r>
            <a:r>
              <a:rPr lang="en-US" dirty="0"/>
              <a:t>, C. and van </a:t>
            </a:r>
            <a:r>
              <a:rPr lang="en-US" dirty="0" err="1"/>
              <a:t>Aardenne</a:t>
            </a:r>
            <a:r>
              <a:rPr lang="en-US" dirty="0"/>
              <a:t>, J. A. and Zhao, </a:t>
            </a:r>
            <a:r>
              <a:rPr lang="en-US" dirty="0" smtClean="0"/>
              <a:t>Y. Evaluation of black carbon estimations in global aerosol models, Atmos. Chem. Phys., 9, 9001-9026, 2009.</a:t>
            </a:r>
            <a:endParaRPr lang="en-US" dirty="0"/>
          </a:p>
          <a:p>
            <a:pPr marL="0" indent="0">
              <a:buNone/>
            </a:pPr>
            <a:endParaRPr lang="en-US" dirty="0" smtClean="0"/>
          </a:p>
          <a:p>
            <a:pPr marL="0" indent="0">
              <a:buNone/>
            </a:pPr>
            <a:r>
              <a:rPr lang="en-US" dirty="0"/>
              <a:t>W.C. </a:t>
            </a:r>
            <a:r>
              <a:rPr lang="en-US" dirty="0" err="1"/>
              <a:t>Skamarock</a:t>
            </a:r>
            <a:r>
              <a:rPr lang="en-US" dirty="0"/>
              <a:t>, Joseph B. </a:t>
            </a:r>
            <a:r>
              <a:rPr lang="en-US" dirty="0" err="1"/>
              <a:t>Klemp</a:t>
            </a:r>
            <a:r>
              <a:rPr lang="en-US" dirty="0"/>
              <a:t>, </a:t>
            </a:r>
            <a:r>
              <a:rPr lang="en-US" dirty="0" err="1"/>
              <a:t>Jimy</a:t>
            </a:r>
            <a:r>
              <a:rPr lang="en-US" dirty="0"/>
              <a:t> </a:t>
            </a:r>
            <a:r>
              <a:rPr lang="en-US" dirty="0" err="1"/>
              <a:t>Dudhia</a:t>
            </a:r>
            <a:r>
              <a:rPr lang="en-US" dirty="0"/>
              <a:t>, David O. Gill, Dale M. Barker, Michael E. </a:t>
            </a:r>
            <a:r>
              <a:rPr lang="en-US" dirty="0" err="1"/>
              <a:t>Duda</a:t>
            </a:r>
            <a:r>
              <a:rPr lang="en-US" dirty="0"/>
              <a:t>, Xiang-Yu Huang, Wei Wang, and Jordan G. Powers. </a:t>
            </a:r>
            <a:r>
              <a:rPr lang="en-US" i="1" dirty="0"/>
              <a:t>A Description of the Advanced Research WRF Version 3. </a:t>
            </a:r>
            <a:r>
              <a:rPr lang="en-US" dirty="0"/>
              <a:t>NCAR Technical Note. Boulder, Colorado, USA: National Center for Atmospheric Research, </a:t>
            </a:r>
            <a:r>
              <a:rPr lang="en-US" dirty="0" err="1"/>
              <a:t>Mesocale</a:t>
            </a:r>
            <a:r>
              <a:rPr lang="en-US" dirty="0"/>
              <a:t> and </a:t>
            </a:r>
            <a:r>
              <a:rPr lang="en-US" dirty="0" err="1"/>
              <a:t>Microscale</a:t>
            </a:r>
            <a:r>
              <a:rPr lang="en-US" dirty="0"/>
              <a:t> Meteorology Division, June 2008. </a:t>
            </a:r>
          </a:p>
          <a:p>
            <a:pPr marL="0" indent="0">
              <a:buNone/>
            </a:pPr>
            <a:endParaRPr lang="en-US" dirty="0"/>
          </a:p>
          <a:p>
            <a:pPr marL="0" indent="0">
              <a:buNone/>
            </a:pPr>
            <a:r>
              <a:rPr lang="en-US" dirty="0"/>
              <a:t>G. A. </a:t>
            </a:r>
            <a:r>
              <a:rPr lang="en-US" dirty="0" err="1"/>
              <a:t>Grell</a:t>
            </a:r>
            <a:r>
              <a:rPr lang="en-US" dirty="0"/>
              <a:t> et al., “Fully coupled ‘online’ chemistry within the WRF model,” </a:t>
            </a:r>
            <a:r>
              <a:rPr lang="en-US" i="1" dirty="0"/>
              <a:t>Atmospheric Environment</a:t>
            </a:r>
            <a:r>
              <a:rPr lang="en-US" dirty="0"/>
              <a:t>, vol. 39, no. 37, pp. 6957–6975, 2005.</a:t>
            </a:r>
          </a:p>
          <a:p>
            <a:pPr marL="0" indent="0">
              <a:buNone/>
            </a:pPr>
            <a:endParaRPr lang="en-US" dirty="0"/>
          </a:p>
          <a:p>
            <a:pPr marL="0" indent="0">
              <a:buNone/>
            </a:pPr>
            <a:r>
              <a:rPr lang="en-US" dirty="0"/>
              <a:t>Jacob, D. J., Crawford, J. H., </a:t>
            </a:r>
            <a:r>
              <a:rPr lang="en-US" dirty="0" err="1"/>
              <a:t>Maring</a:t>
            </a:r>
            <a:r>
              <a:rPr lang="en-US" dirty="0"/>
              <a:t>, H., Clarke, A. D., </a:t>
            </a:r>
            <a:r>
              <a:rPr lang="en-US" dirty="0" err="1"/>
              <a:t>Dibb</a:t>
            </a:r>
            <a:r>
              <a:rPr lang="en-US" dirty="0"/>
              <a:t>, J. E., Emmons, L. K., </a:t>
            </a:r>
            <a:r>
              <a:rPr lang="en-US" dirty="0" err="1"/>
              <a:t>Ferrare</a:t>
            </a:r>
            <a:r>
              <a:rPr lang="en-US" dirty="0"/>
              <a:t>, R. A., Hostetler, C. A., Russell, P. B., Singh, H. B., Thompson, A. M., Shaw, G. E., McCauley, E., Pederson, J. R., and Fisher, J. A.: The Arctic Research of the Composition of the Troposphere from Aircraft and Satellites (ARCTAS) mission: design, execution, and first results, Atmos. Chem. Phys., 10, 5191-5212, doi:10.5194/acp-10-5191-2010, 2010.</a:t>
            </a:r>
          </a:p>
          <a:p>
            <a:pPr marL="0" indent="0">
              <a:buNone/>
            </a:pPr>
            <a:endParaRPr lang="en-US" dirty="0"/>
          </a:p>
          <a:p>
            <a:pPr marL="0" indent="0">
              <a:buNone/>
            </a:pPr>
            <a:r>
              <a:rPr lang="en-US" dirty="0" err="1"/>
              <a:t>Wiedinmyer</a:t>
            </a:r>
            <a:r>
              <a:rPr lang="en-US" dirty="0"/>
              <a:t>, C., </a:t>
            </a:r>
            <a:r>
              <a:rPr lang="en-US" dirty="0" err="1"/>
              <a:t>Akagi</a:t>
            </a:r>
            <a:r>
              <a:rPr lang="en-US" dirty="0"/>
              <a:t>, S. K., </a:t>
            </a:r>
            <a:r>
              <a:rPr lang="en-US" dirty="0" err="1"/>
              <a:t>Yokelson</a:t>
            </a:r>
            <a:r>
              <a:rPr lang="en-US" dirty="0"/>
              <a:t>, R. J., Emmons, L. K., Al-</a:t>
            </a:r>
            <a:r>
              <a:rPr lang="en-US" dirty="0" err="1"/>
              <a:t>Saadi</a:t>
            </a:r>
            <a:r>
              <a:rPr lang="en-US" dirty="0"/>
              <a:t>, J. A., Orlando, J. J., and </a:t>
            </a:r>
            <a:r>
              <a:rPr lang="en-US" dirty="0" err="1"/>
              <a:t>Soja</a:t>
            </a:r>
            <a:r>
              <a:rPr lang="en-US" dirty="0"/>
              <a:t>, A. J.: The Fire </a:t>
            </a:r>
            <a:r>
              <a:rPr lang="en-US" dirty="0" err="1"/>
              <a:t>INventory</a:t>
            </a:r>
            <a:r>
              <a:rPr lang="en-US" dirty="0"/>
              <a:t> from NCAR (FINN): a high resolution global model to estimate the emissions from open burning, </a:t>
            </a:r>
            <a:r>
              <a:rPr lang="en-US" dirty="0" err="1"/>
              <a:t>Geosci</a:t>
            </a:r>
            <a:r>
              <a:rPr lang="en-US" dirty="0"/>
              <a:t>. Model Dev., 4, 625-641, doi:10.5194/gmd-4-625-2011, 2011</a:t>
            </a:r>
            <a:r>
              <a:rPr lang="en-US" dirty="0" smtClean="0"/>
              <a:t>.</a:t>
            </a:r>
            <a:endParaRPr lang="en-US" dirty="0"/>
          </a:p>
        </p:txBody>
      </p:sp>
      <p:sp>
        <p:nvSpPr>
          <p:cNvPr id="4" name="Slide Number Placeholder 3"/>
          <p:cNvSpPr>
            <a:spLocks noGrp="1"/>
          </p:cNvSpPr>
          <p:nvPr>
            <p:ph type="sldNum" sz="quarter" idx="12"/>
          </p:nvPr>
        </p:nvSpPr>
        <p:spPr/>
        <p:txBody>
          <a:bodyPr/>
          <a:lstStyle/>
          <a:p>
            <a:fld id="{F3A26D33-D7FB-134A-9555-D3312AC8D47C}" type="slidenum">
              <a:rPr lang="en-US" smtClean="0"/>
              <a:t>32</a:t>
            </a:fld>
            <a:endParaRPr lang="en-US"/>
          </a:p>
        </p:txBody>
      </p:sp>
    </p:spTree>
    <p:extLst>
      <p:ext uri="{BB962C8B-B14F-4D97-AF65-F5344CB8AC3E}">
        <p14:creationId xmlns:p14="http://schemas.microsoft.com/office/powerpoint/2010/main" val="342655860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Bottom-up Emission Inventories</a:t>
            </a:r>
            <a:endParaRPr lang="en-US" dirty="0"/>
          </a:p>
        </p:txBody>
      </p:sp>
      <p:sp>
        <p:nvSpPr>
          <p:cNvPr id="3" name="Content Placeholder 2"/>
          <p:cNvSpPr>
            <a:spLocks noGrp="1"/>
          </p:cNvSpPr>
          <p:nvPr>
            <p:ph idx="1"/>
          </p:nvPr>
        </p:nvSpPr>
        <p:spPr/>
        <p:txBody>
          <a:bodyPr/>
          <a:lstStyle/>
          <a:p>
            <a:r>
              <a:rPr lang="en-US" dirty="0" smtClean="0"/>
              <a:t>Anthropogenic</a:t>
            </a:r>
          </a:p>
          <a:p>
            <a:endParaRPr lang="en-US" dirty="0"/>
          </a:p>
          <a:p>
            <a:endParaRPr lang="en-US" dirty="0" smtClean="0"/>
          </a:p>
          <a:p>
            <a:endParaRPr lang="en-US" dirty="0" smtClean="0"/>
          </a:p>
          <a:p>
            <a:r>
              <a:rPr lang="en-US" dirty="0" smtClean="0"/>
              <a:t>Biomass Burning (0.29-5.0x uncertainty bands)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93239959"/>
              </p:ext>
            </p:extLst>
          </p:nvPr>
        </p:nvGraphicFramePr>
        <p:xfrm>
          <a:off x="1001749" y="2172527"/>
          <a:ext cx="5631984" cy="886516"/>
        </p:xfrm>
        <a:graphic>
          <a:graphicData uri="http://schemas.openxmlformats.org/presentationml/2006/ole">
            <mc:AlternateContent xmlns:mc="http://schemas.openxmlformats.org/markup-compatibility/2006">
              <mc:Choice xmlns:v="urn:schemas-microsoft-com:vml" Requires="v">
                <p:oleObj spid="_x0000_s2260" name="Equation" r:id="rId4" imgW="1371600" imgH="215900" progId="Equation.3">
                  <p:embed/>
                </p:oleObj>
              </mc:Choice>
              <mc:Fallback>
                <p:oleObj name="Equation" r:id="rId4" imgW="1371600" imgH="215900" progId="Equation.3">
                  <p:embed/>
                  <p:pic>
                    <p:nvPicPr>
                      <p:cNvPr id="0" name=""/>
                      <p:cNvPicPr/>
                      <p:nvPr/>
                    </p:nvPicPr>
                    <p:blipFill>
                      <a:blip r:embed="rId5"/>
                      <a:stretch>
                        <a:fillRect/>
                      </a:stretch>
                    </p:blipFill>
                    <p:spPr>
                      <a:xfrm>
                        <a:off x="1001749" y="2172527"/>
                        <a:ext cx="5631984" cy="88651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463734978"/>
              </p:ext>
            </p:extLst>
          </p:nvPr>
        </p:nvGraphicFramePr>
        <p:xfrm>
          <a:off x="1012688" y="4623352"/>
          <a:ext cx="5526088" cy="885825"/>
        </p:xfrm>
        <a:graphic>
          <a:graphicData uri="http://schemas.openxmlformats.org/presentationml/2006/ole">
            <mc:AlternateContent xmlns:mc="http://schemas.openxmlformats.org/markup-compatibility/2006">
              <mc:Choice xmlns:v="urn:schemas-microsoft-com:vml" Requires="v">
                <p:oleObj spid="_x0000_s2261" name="Equation" r:id="rId6" imgW="1346200" imgH="215900" progId="Equation.3">
                  <p:embed/>
                </p:oleObj>
              </mc:Choice>
              <mc:Fallback>
                <p:oleObj name="Equation" r:id="rId6" imgW="1346200" imgH="215900" progId="Equation.3">
                  <p:embed/>
                  <p:pic>
                    <p:nvPicPr>
                      <p:cNvPr id="0" name=""/>
                      <p:cNvPicPr/>
                      <p:nvPr/>
                    </p:nvPicPr>
                    <p:blipFill>
                      <a:blip r:embed="rId7"/>
                      <a:stretch>
                        <a:fillRect/>
                      </a:stretch>
                    </p:blipFill>
                    <p:spPr>
                      <a:xfrm>
                        <a:off x="1012688" y="4623352"/>
                        <a:ext cx="5526088" cy="885825"/>
                      </a:xfrm>
                      <a:prstGeom prst="rect">
                        <a:avLst/>
                      </a:prstGeom>
                    </p:spPr>
                  </p:pic>
                </p:oleObj>
              </mc:Fallback>
            </mc:AlternateContent>
          </a:graphicData>
        </a:graphic>
      </p:graphicFrame>
      <p:sp>
        <p:nvSpPr>
          <p:cNvPr id="7" name="TextBox 6"/>
          <p:cNvSpPr txBox="1"/>
          <p:nvPr/>
        </p:nvSpPr>
        <p:spPr>
          <a:xfrm>
            <a:off x="4181894" y="3059043"/>
            <a:ext cx="2628243" cy="923330"/>
          </a:xfrm>
          <a:prstGeom prst="rect">
            <a:avLst/>
          </a:prstGeom>
          <a:noFill/>
        </p:spPr>
        <p:txBody>
          <a:bodyPr wrap="none" rtlCol="0">
            <a:spAutoFit/>
          </a:bodyPr>
          <a:lstStyle/>
          <a:p>
            <a:r>
              <a:rPr lang="en-US" i="1" dirty="0" smtClean="0">
                <a:latin typeface="Times"/>
                <a:cs typeface="Times"/>
              </a:rPr>
              <a:t>A</a:t>
            </a:r>
            <a:r>
              <a:rPr lang="en-US" dirty="0" smtClean="0">
                <a:latin typeface="Times"/>
                <a:cs typeface="Times"/>
              </a:rPr>
              <a:t> = activity</a:t>
            </a:r>
          </a:p>
          <a:p>
            <a:r>
              <a:rPr lang="en-US" i="1" dirty="0" smtClean="0">
                <a:latin typeface="Times"/>
                <a:cs typeface="Times"/>
              </a:rPr>
              <a:t>EF</a:t>
            </a:r>
            <a:r>
              <a:rPr lang="en-US" dirty="0" smtClean="0">
                <a:latin typeface="Times"/>
                <a:cs typeface="Times"/>
              </a:rPr>
              <a:t> = emission factor</a:t>
            </a:r>
          </a:p>
          <a:p>
            <a:r>
              <a:rPr lang="en-US" i="1" dirty="0" err="1" smtClean="0">
                <a:latin typeface="Times"/>
                <a:cs typeface="Times"/>
              </a:rPr>
              <a:t>eff</a:t>
            </a:r>
            <a:r>
              <a:rPr lang="en-US" i="1" dirty="0" smtClean="0">
                <a:latin typeface="Times"/>
                <a:cs typeface="Times"/>
              </a:rPr>
              <a:t> </a:t>
            </a:r>
            <a:r>
              <a:rPr lang="en-US" dirty="0" smtClean="0">
                <a:latin typeface="Times"/>
                <a:cs typeface="Times"/>
              </a:rPr>
              <a:t>= abatement efficiency</a:t>
            </a:r>
            <a:endParaRPr lang="en-US" dirty="0">
              <a:latin typeface="Times"/>
              <a:cs typeface="Times"/>
            </a:endParaRPr>
          </a:p>
        </p:txBody>
      </p:sp>
      <p:sp>
        <p:nvSpPr>
          <p:cNvPr id="8" name="TextBox 7"/>
          <p:cNvSpPr txBox="1"/>
          <p:nvPr/>
        </p:nvSpPr>
        <p:spPr>
          <a:xfrm>
            <a:off x="4181894" y="5509177"/>
            <a:ext cx="3178499" cy="1200329"/>
          </a:xfrm>
          <a:prstGeom prst="rect">
            <a:avLst/>
          </a:prstGeom>
          <a:noFill/>
        </p:spPr>
        <p:txBody>
          <a:bodyPr wrap="none" rtlCol="0">
            <a:spAutoFit/>
          </a:bodyPr>
          <a:lstStyle/>
          <a:p>
            <a:r>
              <a:rPr lang="en-US" i="1" dirty="0" smtClean="0">
                <a:latin typeface="Times"/>
                <a:cs typeface="Times"/>
              </a:rPr>
              <a:t>BA</a:t>
            </a:r>
            <a:r>
              <a:rPr lang="en-US" dirty="0" smtClean="0">
                <a:latin typeface="Times"/>
                <a:cs typeface="Times"/>
              </a:rPr>
              <a:t> = burned area</a:t>
            </a:r>
          </a:p>
          <a:p>
            <a:r>
              <a:rPr lang="en-US" i="1" dirty="0" smtClean="0">
                <a:latin typeface="Times"/>
                <a:cs typeface="Times"/>
              </a:rPr>
              <a:t>FL</a:t>
            </a:r>
            <a:r>
              <a:rPr lang="en-US" dirty="0" smtClean="0">
                <a:latin typeface="Times"/>
                <a:cs typeface="Times"/>
              </a:rPr>
              <a:t> = fuel load</a:t>
            </a:r>
          </a:p>
          <a:p>
            <a:r>
              <a:rPr lang="en-US" i="1" dirty="0" smtClean="0">
                <a:latin typeface="Times"/>
                <a:cs typeface="Times"/>
              </a:rPr>
              <a:t>CC</a:t>
            </a:r>
            <a:r>
              <a:rPr lang="en-US" dirty="0" smtClean="0">
                <a:latin typeface="Times"/>
                <a:cs typeface="Times"/>
              </a:rPr>
              <a:t> = combustion completeness</a:t>
            </a:r>
            <a:endParaRPr lang="en-US" i="1" dirty="0" smtClean="0">
              <a:latin typeface="Times"/>
              <a:cs typeface="Times"/>
            </a:endParaRPr>
          </a:p>
          <a:p>
            <a:r>
              <a:rPr lang="en-US" i="1" dirty="0" smtClean="0">
                <a:latin typeface="Times"/>
                <a:cs typeface="Times"/>
              </a:rPr>
              <a:t>EF</a:t>
            </a:r>
            <a:r>
              <a:rPr lang="en-US" dirty="0" smtClean="0">
                <a:latin typeface="Times"/>
                <a:cs typeface="Times"/>
              </a:rPr>
              <a:t> = emission factor</a:t>
            </a:r>
            <a:endParaRPr lang="en-US" dirty="0">
              <a:latin typeface="Times"/>
              <a:cs typeface="Times"/>
            </a:endParaRPr>
          </a:p>
        </p:txBody>
      </p:sp>
      <p:sp>
        <p:nvSpPr>
          <p:cNvPr id="9" name="TextBox 8"/>
          <p:cNvSpPr txBox="1"/>
          <p:nvPr/>
        </p:nvSpPr>
        <p:spPr>
          <a:xfrm>
            <a:off x="7126901" y="6385557"/>
            <a:ext cx="1853016" cy="369332"/>
          </a:xfrm>
          <a:prstGeom prst="rect">
            <a:avLst/>
          </a:prstGeom>
          <a:noFill/>
        </p:spPr>
        <p:txBody>
          <a:bodyPr wrap="none" rtlCol="0">
            <a:spAutoFit/>
          </a:bodyPr>
          <a:lstStyle/>
          <a:p>
            <a:r>
              <a:rPr lang="en-US" dirty="0" smtClean="0"/>
              <a:t>Bond et al. (2013)</a:t>
            </a:r>
            <a:endParaRPr lang="en-US" dirty="0"/>
          </a:p>
        </p:txBody>
      </p:sp>
      <p:sp>
        <p:nvSpPr>
          <p:cNvPr id="4" name="Slide Number Placeholder 3"/>
          <p:cNvSpPr>
            <a:spLocks noGrp="1"/>
          </p:cNvSpPr>
          <p:nvPr>
            <p:ph type="sldNum" sz="quarter" idx="12"/>
          </p:nvPr>
        </p:nvSpPr>
        <p:spPr/>
        <p:txBody>
          <a:bodyPr/>
          <a:lstStyle/>
          <a:p>
            <a:fld id="{F3A26D33-D7FB-134A-9555-D3312AC8D47C}" type="slidenum">
              <a:rPr lang="en-US" smtClean="0"/>
              <a:t>33</a:t>
            </a:fld>
            <a:endParaRPr lang="en-US"/>
          </a:p>
        </p:txBody>
      </p:sp>
    </p:spTree>
    <p:extLst>
      <p:ext uri="{BB962C8B-B14F-4D97-AF65-F5344CB8AC3E}">
        <p14:creationId xmlns:p14="http://schemas.microsoft.com/office/powerpoint/2010/main" val="249265951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016778" y="1087578"/>
            <a:ext cx="3001872" cy="2799725"/>
            <a:chOff x="6016778" y="1087578"/>
            <a:chExt cx="3001872" cy="2799725"/>
          </a:xfrm>
        </p:grpSpPr>
        <p:pic>
          <p:nvPicPr>
            <p:cNvPr id="3" name="Picture 2" descr="Screen Shot 2013-08-18 at 6.04.50 PM.png"/>
            <p:cNvPicPr>
              <a:picLocks noChangeAspect="1"/>
            </p:cNvPicPr>
            <p:nvPr/>
          </p:nvPicPr>
          <p:blipFill rotWithShape="1">
            <a:blip r:embed="rId3">
              <a:extLst>
                <a:ext uri="{28A0092B-C50C-407E-A947-70E740481C1C}">
                  <a14:useLocalDpi xmlns:a14="http://schemas.microsoft.com/office/drawing/2010/main" val="0"/>
                </a:ext>
              </a:extLst>
            </a:blip>
            <a:srcRect l="9996"/>
            <a:stretch/>
          </p:blipFill>
          <p:spPr>
            <a:xfrm>
              <a:off x="6016778" y="1087578"/>
              <a:ext cx="3001872" cy="2799725"/>
            </a:xfrm>
            <a:prstGeom prst="rect">
              <a:avLst/>
            </a:prstGeom>
          </p:spPr>
        </p:pic>
        <p:sp>
          <p:nvSpPr>
            <p:cNvPr id="35" name="Rectangle 34"/>
            <p:cNvSpPr/>
            <p:nvPr/>
          </p:nvSpPr>
          <p:spPr>
            <a:xfrm>
              <a:off x="6088066" y="1113821"/>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 name="Group 11"/>
          <p:cNvGrpSpPr/>
          <p:nvPr/>
        </p:nvGrpSpPr>
        <p:grpSpPr>
          <a:xfrm>
            <a:off x="2970682" y="1087579"/>
            <a:ext cx="3000223" cy="2799724"/>
            <a:chOff x="2970682" y="1087579"/>
            <a:chExt cx="3000223" cy="2799724"/>
          </a:xfrm>
        </p:grpSpPr>
        <p:pic>
          <p:nvPicPr>
            <p:cNvPr id="2" name="Picture 1" descr="Screen Shot 2013-08-18 at 6.04.35 PM.png"/>
            <p:cNvPicPr>
              <a:picLocks noChangeAspect="1"/>
            </p:cNvPicPr>
            <p:nvPr/>
          </p:nvPicPr>
          <p:blipFill rotWithShape="1">
            <a:blip r:embed="rId4">
              <a:extLst>
                <a:ext uri="{28A0092B-C50C-407E-A947-70E740481C1C}">
                  <a14:useLocalDpi xmlns:a14="http://schemas.microsoft.com/office/drawing/2010/main" val="0"/>
                </a:ext>
              </a:extLst>
            </a:blip>
            <a:srcRect l="10482"/>
            <a:stretch/>
          </p:blipFill>
          <p:spPr>
            <a:xfrm>
              <a:off x="2970682" y="1087579"/>
              <a:ext cx="3000223" cy="2799724"/>
            </a:xfrm>
            <a:prstGeom prst="rect">
              <a:avLst/>
            </a:prstGeom>
          </p:spPr>
        </p:pic>
        <p:sp>
          <p:nvSpPr>
            <p:cNvPr id="36" name="Rectangle 35"/>
            <p:cNvSpPr/>
            <p:nvPr/>
          </p:nvSpPr>
          <p:spPr>
            <a:xfrm>
              <a:off x="3051309" y="1113821"/>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7" name="Group 16"/>
          <p:cNvGrpSpPr/>
          <p:nvPr/>
        </p:nvGrpSpPr>
        <p:grpSpPr>
          <a:xfrm>
            <a:off x="2709496" y="3887303"/>
            <a:ext cx="3261408" cy="2799723"/>
            <a:chOff x="2709496" y="3887303"/>
            <a:chExt cx="3261408" cy="2799723"/>
          </a:xfrm>
        </p:grpSpPr>
        <p:grpSp>
          <p:nvGrpSpPr>
            <p:cNvPr id="26" name="Group 25"/>
            <p:cNvGrpSpPr/>
            <p:nvPr/>
          </p:nvGrpSpPr>
          <p:grpSpPr>
            <a:xfrm>
              <a:off x="2909742" y="3887303"/>
              <a:ext cx="3061162" cy="2799723"/>
              <a:chOff x="189090" y="2418522"/>
              <a:chExt cx="3061162" cy="2799723"/>
            </a:xfrm>
          </p:grpSpPr>
          <p:pic>
            <p:nvPicPr>
              <p:cNvPr id="5" name="Picture 4" descr="Screen Shot 2013-08-18 at 6.05.15 PM.png"/>
              <p:cNvPicPr>
                <a:picLocks noChangeAspect="1"/>
              </p:cNvPicPr>
              <p:nvPr/>
            </p:nvPicPr>
            <p:blipFill rotWithShape="1">
              <a:blip r:embed="rId5">
                <a:extLst>
                  <a:ext uri="{28A0092B-C50C-407E-A947-70E740481C1C}">
                    <a14:useLocalDpi xmlns:a14="http://schemas.microsoft.com/office/drawing/2010/main" val="0"/>
                  </a:ext>
                </a:extLst>
              </a:blip>
              <a:srcRect l="9667"/>
              <a:stretch/>
            </p:blipFill>
            <p:spPr>
              <a:xfrm>
                <a:off x="189090" y="2418522"/>
                <a:ext cx="3061162" cy="2799723"/>
              </a:xfrm>
              <a:prstGeom prst="rect">
                <a:avLst/>
              </a:prstGeom>
            </p:spPr>
          </p:pic>
          <p:sp>
            <p:nvSpPr>
              <p:cNvPr id="20" name="TextBox 19"/>
              <p:cNvSpPr txBox="1"/>
              <p:nvPr/>
            </p:nvSpPr>
            <p:spPr>
              <a:xfrm>
                <a:off x="406698" y="4513673"/>
                <a:ext cx="526744" cy="369332"/>
              </a:xfrm>
              <a:prstGeom prst="rect">
                <a:avLst/>
              </a:prstGeom>
              <a:noFill/>
            </p:spPr>
            <p:txBody>
              <a:bodyPr wrap="none" rtlCol="0">
                <a:spAutoFit/>
              </a:bodyPr>
              <a:lstStyle/>
              <a:p>
                <a:r>
                  <a:rPr lang="en-US" dirty="0" smtClean="0"/>
                  <a:t>17Z</a:t>
                </a:r>
                <a:endParaRPr lang="en-US" dirty="0"/>
              </a:p>
            </p:txBody>
          </p:sp>
        </p:grpSp>
        <p:sp>
          <p:nvSpPr>
            <p:cNvPr id="29" name="Rectangle 28"/>
            <p:cNvSpPr/>
            <p:nvPr/>
          </p:nvSpPr>
          <p:spPr>
            <a:xfrm>
              <a:off x="2709496" y="3919706"/>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 name="Group 22"/>
          <p:cNvGrpSpPr/>
          <p:nvPr/>
        </p:nvGrpSpPr>
        <p:grpSpPr>
          <a:xfrm>
            <a:off x="107405" y="3466227"/>
            <a:ext cx="3124721" cy="2596643"/>
            <a:chOff x="107405" y="3466227"/>
            <a:chExt cx="3124721" cy="2596643"/>
          </a:xfrm>
        </p:grpSpPr>
        <p:pic>
          <p:nvPicPr>
            <p:cNvPr id="32" name="Picture 31" descr="Screen Shot 2013-08-18 at 5.59.1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05" y="3466227"/>
              <a:ext cx="3124721" cy="2596643"/>
            </a:xfrm>
            <a:prstGeom prst="rect">
              <a:avLst/>
            </a:prstGeom>
            <a:ln>
              <a:solidFill>
                <a:srgbClr val="000000"/>
              </a:solidFill>
            </a:ln>
          </p:spPr>
        </p:pic>
        <p:sp>
          <p:nvSpPr>
            <p:cNvPr id="31" name="Rectangle 30"/>
            <p:cNvSpPr/>
            <p:nvPr/>
          </p:nvSpPr>
          <p:spPr>
            <a:xfrm>
              <a:off x="495300" y="3484200"/>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p:cNvGrpSpPr/>
          <p:nvPr/>
        </p:nvGrpSpPr>
        <p:grpSpPr>
          <a:xfrm>
            <a:off x="5970904" y="3887303"/>
            <a:ext cx="3047745" cy="2799723"/>
            <a:chOff x="5970904" y="3887303"/>
            <a:chExt cx="3047745" cy="2799723"/>
          </a:xfrm>
        </p:grpSpPr>
        <p:grpSp>
          <p:nvGrpSpPr>
            <p:cNvPr id="27" name="Group 26"/>
            <p:cNvGrpSpPr/>
            <p:nvPr/>
          </p:nvGrpSpPr>
          <p:grpSpPr>
            <a:xfrm>
              <a:off x="5970904" y="3887303"/>
              <a:ext cx="3047745" cy="2799723"/>
              <a:chOff x="589251" y="3887302"/>
              <a:chExt cx="3047745" cy="2799723"/>
            </a:xfrm>
          </p:grpSpPr>
          <p:pic>
            <p:nvPicPr>
              <p:cNvPr id="4" name="Picture 3" descr="Screen Shot 2013-08-18 at 6.05.02 PM.png"/>
              <p:cNvPicPr>
                <a:picLocks noChangeAspect="1"/>
              </p:cNvPicPr>
              <p:nvPr/>
            </p:nvPicPr>
            <p:blipFill rotWithShape="1">
              <a:blip r:embed="rId7">
                <a:extLst>
                  <a:ext uri="{28A0092B-C50C-407E-A947-70E740481C1C}">
                    <a14:useLocalDpi xmlns:a14="http://schemas.microsoft.com/office/drawing/2010/main" val="0"/>
                  </a:ext>
                </a:extLst>
              </a:blip>
              <a:srcRect l="9910"/>
              <a:stretch/>
            </p:blipFill>
            <p:spPr>
              <a:xfrm>
                <a:off x="589251" y="3887302"/>
                <a:ext cx="3047745" cy="2799723"/>
              </a:xfrm>
              <a:prstGeom prst="rect">
                <a:avLst/>
              </a:prstGeom>
            </p:spPr>
          </p:pic>
          <p:sp>
            <p:nvSpPr>
              <p:cNvPr id="19" name="TextBox 18"/>
              <p:cNvSpPr txBox="1"/>
              <p:nvPr/>
            </p:nvSpPr>
            <p:spPr>
              <a:xfrm>
                <a:off x="815179" y="5982453"/>
                <a:ext cx="526744" cy="369332"/>
              </a:xfrm>
              <a:prstGeom prst="rect">
                <a:avLst/>
              </a:prstGeom>
              <a:noFill/>
            </p:spPr>
            <p:txBody>
              <a:bodyPr wrap="none" rtlCol="0">
                <a:spAutoFit/>
              </a:bodyPr>
              <a:lstStyle/>
              <a:p>
                <a:r>
                  <a:rPr lang="en-US" dirty="0" smtClean="0"/>
                  <a:t>18Z</a:t>
                </a:r>
                <a:endParaRPr lang="en-US" dirty="0"/>
              </a:p>
            </p:txBody>
          </p:sp>
        </p:grpSp>
        <p:sp>
          <p:nvSpPr>
            <p:cNvPr id="34" name="Rectangle 33"/>
            <p:cNvSpPr/>
            <p:nvPr/>
          </p:nvSpPr>
          <p:spPr>
            <a:xfrm>
              <a:off x="6088066" y="3895049"/>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 name="Group 10"/>
          <p:cNvGrpSpPr/>
          <p:nvPr/>
        </p:nvGrpSpPr>
        <p:grpSpPr>
          <a:xfrm>
            <a:off x="253999" y="927652"/>
            <a:ext cx="2716683" cy="2236548"/>
            <a:chOff x="5607039" y="4279427"/>
            <a:chExt cx="2976260" cy="2461480"/>
          </a:xfrm>
        </p:grpSpPr>
        <p:grpSp>
          <p:nvGrpSpPr>
            <p:cNvPr id="7" name="Group 6"/>
            <p:cNvGrpSpPr>
              <a:grpSpLocks noChangeAspect="1"/>
            </p:cNvGrpSpPr>
            <p:nvPr/>
          </p:nvGrpSpPr>
          <p:grpSpPr>
            <a:xfrm>
              <a:off x="5607039" y="4279427"/>
              <a:ext cx="2976260" cy="2461480"/>
              <a:chOff x="350353" y="1374993"/>
              <a:chExt cx="2976260" cy="2461480"/>
            </a:xfrm>
          </p:grpSpPr>
          <p:pic>
            <p:nvPicPr>
              <p:cNvPr id="8" name="Picture 7" descr="Screen Shot 2013-08-18 at 5.46.25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353" y="1374993"/>
                <a:ext cx="2976260" cy="2461480"/>
              </a:xfrm>
              <a:prstGeom prst="rect">
                <a:avLst/>
              </a:prstGeom>
            </p:spPr>
          </p:pic>
          <p:sp>
            <p:nvSpPr>
              <p:cNvPr id="9" name="TextBox 8"/>
              <p:cNvSpPr txBox="1"/>
              <p:nvPr/>
            </p:nvSpPr>
            <p:spPr>
              <a:xfrm>
                <a:off x="1410584" y="1839017"/>
                <a:ext cx="375260" cy="369332"/>
              </a:xfrm>
              <a:prstGeom prst="rect">
                <a:avLst/>
              </a:prstGeom>
              <a:noFill/>
            </p:spPr>
            <p:txBody>
              <a:bodyPr wrap="none" rtlCol="0">
                <a:spAutoFit/>
              </a:bodyPr>
              <a:lstStyle/>
              <a:p>
                <a:r>
                  <a:rPr lang="en-US" dirty="0" smtClean="0"/>
                  <a:t>J1</a:t>
                </a:r>
                <a:endParaRPr lang="en-US" dirty="0"/>
              </a:p>
            </p:txBody>
          </p:sp>
        </p:grpSp>
        <p:sp>
          <p:nvSpPr>
            <p:cNvPr id="10" name="TextBox 9"/>
            <p:cNvSpPr txBox="1"/>
            <p:nvPr/>
          </p:nvSpPr>
          <p:spPr>
            <a:xfrm>
              <a:off x="6118077" y="6040782"/>
              <a:ext cx="526744" cy="369332"/>
            </a:xfrm>
            <a:prstGeom prst="rect">
              <a:avLst/>
            </a:prstGeom>
            <a:noFill/>
          </p:spPr>
          <p:txBody>
            <a:bodyPr wrap="none" rtlCol="0">
              <a:spAutoFit/>
            </a:bodyPr>
            <a:lstStyle/>
            <a:p>
              <a:r>
                <a:rPr lang="en-US" dirty="0" smtClean="0"/>
                <a:t>21Z</a:t>
              </a:r>
              <a:endParaRPr lang="en-US" dirty="0"/>
            </a:p>
          </p:txBody>
        </p:sp>
      </p:grpSp>
      <p:sp>
        <p:nvSpPr>
          <p:cNvPr id="15" name="Title 1"/>
          <p:cNvSpPr>
            <a:spLocks noGrp="1"/>
          </p:cNvSpPr>
          <p:nvPr>
            <p:ph type="title"/>
          </p:nvPr>
        </p:nvSpPr>
        <p:spPr>
          <a:xfrm>
            <a:off x="457200" y="274638"/>
            <a:ext cx="8229600" cy="489759"/>
          </a:xfrm>
        </p:spPr>
        <p:txBody>
          <a:bodyPr>
            <a:noAutofit/>
          </a:bodyPr>
          <a:lstStyle/>
          <a:p>
            <a:r>
              <a:rPr lang="en-US" sz="3600" dirty="0" smtClean="0"/>
              <a:t>Sensitivity of Column BC </a:t>
            </a:r>
            <a:r>
              <a:rPr lang="en-US" sz="3600" dirty="0"/>
              <a:t>to Emissions</a:t>
            </a:r>
            <a:r>
              <a:rPr lang="en-US" sz="3600" dirty="0" smtClean="0"/>
              <a:t>(</a:t>
            </a:r>
            <a:r>
              <a:rPr lang="en-US" sz="3600" u="sng" dirty="0" err="1" smtClean="0"/>
              <a:t>x</a:t>
            </a:r>
            <a:r>
              <a:rPr lang="en-US" sz="3600" dirty="0" err="1" smtClean="0"/>
              <a:t>,t</a:t>
            </a:r>
            <a:r>
              <a:rPr lang="en-US" sz="3600" dirty="0" smtClean="0"/>
              <a:t>)</a:t>
            </a:r>
            <a:endParaRPr lang="en-US" sz="3600" dirty="0"/>
          </a:p>
        </p:txBody>
      </p:sp>
      <p:sp>
        <p:nvSpPr>
          <p:cNvPr id="14" name="TextBox 13"/>
          <p:cNvSpPr txBox="1"/>
          <p:nvPr/>
        </p:nvSpPr>
        <p:spPr>
          <a:xfrm>
            <a:off x="3169910" y="3176409"/>
            <a:ext cx="526744" cy="369332"/>
          </a:xfrm>
          <a:prstGeom prst="rect">
            <a:avLst/>
          </a:prstGeom>
          <a:noFill/>
        </p:spPr>
        <p:txBody>
          <a:bodyPr wrap="none" rtlCol="0">
            <a:spAutoFit/>
          </a:bodyPr>
          <a:lstStyle/>
          <a:p>
            <a:r>
              <a:rPr lang="en-US" dirty="0" smtClean="0"/>
              <a:t>20Z</a:t>
            </a:r>
            <a:endParaRPr lang="en-US" dirty="0"/>
          </a:p>
        </p:txBody>
      </p:sp>
      <p:sp>
        <p:nvSpPr>
          <p:cNvPr id="18" name="TextBox 17"/>
          <p:cNvSpPr txBox="1"/>
          <p:nvPr/>
        </p:nvSpPr>
        <p:spPr>
          <a:xfrm>
            <a:off x="6195822" y="3176409"/>
            <a:ext cx="526744" cy="369332"/>
          </a:xfrm>
          <a:prstGeom prst="rect">
            <a:avLst/>
          </a:prstGeom>
          <a:noFill/>
        </p:spPr>
        <p:txBody>
          <a:bodyPr wrap="none" rtlCol="0">
            <a:spAutoFit/>
          </a:bodyPr>
          <a:lstStyle/>
          <a:p>
            <a:r>
              <a:rPr lang="en-US" dirty="0" smtClean="0"/>
              <a:t>19Z</a:t>
            </a:r>
            <a:endParaRPr lang="en-US" dirty="0"/>
          </a:p>
        </p:txBody>
      </p:sp>
      <p:cxnSp>
        <p:nvCxnSpPr>
          <p:cNvPr id="21" name="Straight Arrow Connector 20"/>
          <p:cNvCxnSpPr/>
          <p:nvPr/>
        </p:nvCxnSpPr>
        <p:spPr>
          <a:xfrm>
            <a:off x="2263913" y="1888436"/>
            <a:ext cx="968213" cy="530087"/>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5389215" y="1109665"/>
            <a:ext cx="636904" cy="325986"/>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8424001" y="3887340"/>
            <a:ext cx="636904" cy="325986"/>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409382" y="3898421"/>
            <a:ext cx="636904" cy="325986"/>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F3A26D33-D7FB-134A-9555-D3312AC8D47C}" type="slidenum">
              <a:rPr lang="en-US" smtClean="0"/>
              <a:t>34</a:t>
            </a:fld>
            <a:endParaRPr lang="en-US"/>
          </a:p>
        </p:txBody>
      </p:sp>
      <p:cxnSp>
        <p:nvCxnSpPr>
          <p:cNvPr id="28" name="Straight Arrow Connector 27"/>
          <p:cNvCxnSpPr/>
          <p:nvPr/>
        </p:nvCxnSpPr>
        <p:spPr>
          <a:xfrm>
            <a:off x="7205254" y="3410226"/>
            <a:ext cx="0" cy="1040296"/>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2310471" y="4837043"/>
            <a:ext cx="1198542" cy="401981"/>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56765" y="5409095"/>
            <a:ext cx="2134569" cy="369332"/>
          </a:xfrm>
          <a:prstGeom prst="rect">
            <a:avLst/>
          </a:prstGeom>
          <a:noFill/>
        </p:spPr>
        <p:txBody>
          <a:bodyPr wrap="none" rtlCol="0">
            <a:spAutoFit/>
          </a:bodyPr>
          <a:lstStyle/>
          <a:p>
            <a:r>
              <a:rPr lang="en-US" dirty="0" smtClean="0"/>
              <a:t>SUM(00Z,01Z,…,20Z)</a:t>
            </a:r>
            <a:endParaRPr lang="en-US" dirty="0"/>
          </a:p>
        </p:txBody>
      </p:sp>
      <p:cxnSp>
        <p:nvCxnSpPr>
          <p:cNvPr id="38" name="Straight Arrow Connector 37"/>
          <p:cNvCxnSpPr/>
          <p:nvPr/>
        </p:nvCxnSpPr>
        <p:spPr>
          <a:xfrm>
            <a:off x="5172797" y="2418523"/>
            <a:ext cx="1286891" cy="1"/>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4962966" y="5265526"/>
            <a:ext cx="1364625" cy="0"/>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834571" y="3785324"/>
            <a:ext cx="786194" cy="532676"/>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Screen Shot 2013-08-18 at 5.59.14 PM.png"/>
          <p:cNvPicPr>
            <a:picLocks noChangeAspect="1"/>
          </p:cNvPicPr>
          <p:nvPr/>
        </p:nvPicPr>
        <p:blipFill rotWithShape="1">
          <a:blip r:embed="rId6">
            <a:extLst>
              <a:ext uri="{28A0092B-C50C-407E-A947-70E740481C1C}">
                <a14:useLocalDpi xmlns:a14="http://schemas.microsoft.com/office/drawing/2010/main" val="0"/>
              </a:ext>
            </a:extLst>
          </a:blip>
          <a:srcRect l="23271" t="12289" r="51569" b="67197"/>
          <a:stretch/>
        </p:blipFill>
        <p:spPr>
          <a:xfrm>
            <a:off x="834572" y="3785324"/>
            <a:ext cx="786194" cy="532676"/>
          </a:xfrm>
          <a:prstGeom prst="rect">
            <a:avLst/>
          </a:prstGeom>
          <a:ln>
            <a:solidFill>
              <a:srgbClr val="000000"/>
            </a:solidFill>
          </a:ln>
        </p:spPr>
      </p:pic>
      <p:pic>
        <p:nvPicPr>
          <p:cNvPr id="42" name="Picture 41" descr="Screen Shot 2013-08-18 at 5.59.14 PM.png"/>
          <p:cNvPicPr>
            <a:picLocks noChangeAspect="1"/>
          </p:cNvPicPr>
          <p:nvPr/>
        </p:nvPicPr>
        <p:blipFill rotWithShape="1">
          <a:blip r:embed="rId6">
            <a:extLst>
              <a:ext uri="{28A0092B-C50C-407E-A947-70E740481C1C}">
                <a14:useLocalDpi xmlns:a14="http://schemas.microsoft.com/office/drawing/2010/main" val="0"/>
              </a:ext>
            </a:extLst>
          </a:blip>
          <a:srcRect l="23271" t="12289" r="51569" b="67197"/>
          <a:stretch/>
        </p:blipFill>
        <p:spPr>
          <a:xfrm>
            <a:off x="3327522" y="2271407"/>
            <a:ext cx="4769907" cy="3231792"/>
          </a:xfrm>
          <a:prstGeom prst="rect">
            <a:avLst/>
          </a:prstGeom>
          <a:ln w="38100" cmpd="sng">
            <a:solidFill>
              <a:srgbClr val="000000"/>
            </a:solidFill>
          </a:ln>
        </p:spPr>
      </p:pic>
      <p:cxnSp>
        <p:nvCxnSpPr>
          <p:cNvPr id="43" name="Straight Connector 42"/>
          <p:cNvCxnSpPr/>
          <p:nvPr/>
        </p:nvCxnSpPr>
        <p:spPr>
          <a:xfrm>
            <a:off x="1620766" y="4318000"/>
            <a:ext cx="1685591" cy="1202131"/>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1620766" y="2250244"/>
            <a:ext cx="1689824" cy="153508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360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884907" y="1058254"/>
            <a:ext cx="3020545" cy="2775149"/>
            <a:chOff x="5884907" y="1058254"/>
            <a:chExt cx="3020545" cy="2775149"/>
          </a:xfrm>
        </p:grpSpPr>
        <p:pic>
          <p:nvPicPr>
            <p:cNvPr id="10" name="Picture 9" descr="Screen Shot 2013-08-18 at 6.31.59 PM.png"/>
            <p:cNvPicPr>
              <a:picLocks noChangeAspect="1"/>
            </p:cNvPicPr>
            <p:nvPr/>
          </p:nvPicPr>
          <p:blipFill rotWithShape="1">
            <a:blip r:embed="rId3">
              <a:extLst>
                <a:ext uri="{28A0092B-C50C-407E-A947-70E740481C1C}">
                  <a14:useLocalDpi xmlns:a14="http://schemas.microsoft.com/office/drawing/2010/main" val="0"/>
                </a:ext>
              </a:extLst>
            </a:blip>
            <a:srcRect l="9614"/>
            <a:stretch/>
          </p:blipFill>
          <p:spPr>
            <a:xfrm>
              <a:off x="5884907" y="1058254"/>
              <a:ext cx="3020545" cy="2775149"/>
            </a:xfrm>
            <a:prstGeom prst="rect">
              <a:avLst/>
            </a:prstGeom>
          </p:spPr>
        </p:pic>
        <p:sp>
          <p:nvSpPr>
            <p:cNvPr id="36" name="Rectangle 35"/>
            <p:cNvSpPr/>
            <p:nvPr/>
          </p:nvSpPr>
          <p:spPr>
            <a:xfrm>
              <a:off x="5964766" y="1076834"/>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8" name="Group 37"/>
          <p:cNvGrpSpPr/>
          <p:nvPr/>
        </p:nvGrpSpPr>
        <p:grpSpPr>
          <a:xfrm>
            <a:off x="2882352" y="1076834"/>
            <a:ext cx="3025913" cy="2756570"/>
            <a:chOff x="2882352" y="1076834"/>
            <a:chExt cx="3025913" cy="2756570"/>
          </a:xfrm>
        </p:grpSpPr>
        <p:pic>
          <p:nvPicPr>
            <p:cNvPr id="20" name="Picture 19" descr="Screen Shot 2013-08-18 at 6.31.40 PM.png"/>
            <p:cNvPicPr>
              <a:picLocks noChangeAspect="1"/>
            </p:cNvPicPr>
            <p:nvPr/>
          </p:nvPicPr>
          <p:blipFill rotWithShape="1">
            <a:blip r:embed="rId4">
              <a:extLst>
                <a:ext uri="{28A0092B-C50C-407E-A947-70E740481C1C}">
                  <a14:useLocalDpi xmlns:a14="http://schemas.microsoft.com/office/drawing/2010/main" val="0"/>
                </a:ext>
              </a:extLst>
            </a:blip>
            <a:srcRect l="9124"/>
            <a:stretch/>
          </p:blipFill>
          <p:spPr>
            <a:xfrm>
              <a:off x="2882352" y="1076834"/>
              <a:ext cx="3025913" cy="2756570"/>
            </a:xfrm>
            <a:prstGeom prst="rect">
              <a:avLst/>
            </a:prstGeom>
          </p:spPr>
        </p:pic>
        <p:sp>
          <p:nvSpPr>
            <p:cNvPr id="37" name="Rectangle 36"/>
            <p:cNvSpPr/>
            <p:nvPr/>
          </p:nvSpPr>
          <p:spPr>
            <a:xfrm>
              <a:off x="2964999" y="1076834"/>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 name="Group 14"/>
          <p:cNvGrpSpPr/>
          <p:nvPr/>
        </p:nvGrpSpPr>
        <p:grpSpPr>
          <a:xfrm>
            <a:off x="253999" y="927652"/>
            <a:ext cx="2628349" cy="2122953"/>
            <a:chOff x="361397" y="1143626"/>
            <a:chExt cx="2819125" cy="2352580"/>
          </a:xfrm>
        </p:grpSpPr>
        <p:grpSp>
          <p:nvGrpSpPr>
            <p:cNvPr id="16" name="Group 15"/>
            <p:cNvGrpSpPr>
              <a:grpSpLocks noChangeAspect="1"/>
            </p:cNvGrpSpPr>
            <p:nvPr/>
          </p:nvGrpSpPr>
          <p:grpSpPr>
            <a:xfrm>
              <a:off x="361397" y="1143626"/>
              <a:ext cx="2819125" cy="2352580"/>
              <a:chOff x="350353" y="3793109"/>
              <a:chExt cx="3327126" cy="2776510"/>
            </a:xfrm>
          </p:grpSpPr>
          <p:pic>
            <p:nvPicPr>
              <p:cNvPr id="18" name="Picture 17" descr="Screen Shot 2013-08-18 at 5.44.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53" y="3793109"/>
                <a:ext cx="3327126" cy="2776510"/>
              </a:xfrm>
              <a:prstGeom prst="rect">
                <a:avLst/>
              </a:prstGeom>
            </p:spPr>
          </p:pic>
          <p:sp>
            <p:nvSpPr>
              <p:cNvPr id="19" name="TextBox 18"/>
              <p:cNvSpPr txBox="1"/>
              <p:nvPr/>
            </p:nvSpPr>
            <p:spPr>
              <a:xfrm>
                <a:off x="1513077" y="4290406"/>
                <a:ext cx="375260" cy="369332"/>
              </a:xfrm>
              <a:prstGeom prst="rect">
                <a:avLst/>
              </a:prstGeom>
              <a:noFill/>
            </p:spPr>
            <p:txBody>
              <a:bodyPr wrap="none" rtlCol="0">
                <a:spAutoFit/>
              </a:bodyPr>
              <a:lstStyle/>
              <a:p>
                <a:r>
                  <a:rPr lang="en-US" dirty="0" smtClean="0"/>
                  <a:t>J2</a:t>
                </a:r>
                <a:endParaRPr lang="en-US" dirty="0"/>
              </a:p>
            </p:txBody>
          </p:sp>
        </p:grpSp>
        <p:sp>
          <p:nvSpPr>
            <p:cNvPr id="17" name="TextBox 16"/>
            <p:cNvSpPr txBox="1"/>
            <p:nvPr/>
          </p:nvSpPr>
          <p:spPr>
            <a:xfrm>
              <a:off x="724124" y="2893389"/>
              <a:ext cx="526744" cy="369332"/>
            </a:xfrm>
            <a:prstGeom prst="rect">
              <a:avLst/>
            </a:prstGeom>
            <a:noFill/>
          </p:spPr>
          <p:txBody>
            <a:bodyPr wrap="none" rtlCol="0">
              <a:spAutoFit/>
            </a:bodyPr>
            <a:lstStyle/>
            <a:p>
              <a:r>
                <a:rPr lang="en-US" dirty="0" smtClean="0"/>
                <a:t>21Z</a:t>
              </a:r>
            </a:p>
          </p:txBody>
        </p:sp>
      </p:grpSp>
      <p:cxnSp>
        <p:nvCxnSpPr>
          <p:cNvPr id="22" name="Straight Arrow Connector 21"/>
          <p:cNvCxnSpPr/>
          <p:nvPr/>
        </p:nvCxnSpPr>
        <p:spPr>
          <a:xfrm>
            <a:off x="2297042" y="1888436"/>
            <a:ext cx="968213" cy="530087"/>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074157" y="2418523"/>
            <a:ext cx="1286891" cy="1"/>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864326" y="5265526"/>
            <a:ext cx="1364625" cy="0"/>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217967" y="3095566"/>
            <a:ext cx="526744" cy="369332"/>
          </a:xfrm>
          <a:prstGeom prst="rect">
            <a:avLst/>
          </a:prstGeom>
          <a:noFill/>
        </p:spPr>
        <p:txBody>
          <a:bodyPr wrap="none" rtlCol="0">
            <a:spAutoFit/>
          </a:bodyPr>
          <a:lstStyle/>
          <a:p>
            <a:r>
              <a:rPr lang="en-US" dirty="0" smtClean="0"/>
              <a:t>20Z</a:t>
            </a:r>
            <a:endParaRPr lang="en-US" dirty="0"/>
          </a:p>
        </p:txBody>
      </p:sp>
      <p:sp>
        <p:nvSpPr>
          <p:cNvPr id="28" name="TextBox 27"/>
          <p:cNvSpPr txBox="1"/>
          <p:nvPr/>
        </p:nvSpPr>
        <p:spPr>
          <a:xfrm>
            <a:off x="6097676" y="3098171"/>
            <a:ext cx="526744" cy="369332"/>
          </a:xfrm>
          <a:prstGeom prst="rect">
            <a:avLst/>
          </a:prstGeom>
          <a:noFill/>
        </p:spPr>
        <p:txBody>
          <a:bodyPr wrap="none" rtlCol="0">
            <a:spAutoFit/>
          </a:bodyPr>
          <a:lstStyle/>
          <a:p>
            <a:r>
              <a:rPr lang="en-US" dirty="0" smtClean="0"/>
              <a:t>19Z</a:t>
            </a:r>
            <a:endParaRPr lang="en-US" dirty="0"/>
          </a:p>
        </p:txBody>
      </p:sp>
      <p:sp>
        <p:nvSpPr>
          <p:cNvPr id="29" name="TextBox 28"/>
          <p:cNvSpPr txBox="1"/>
          <p:nvPr/>
        </p:nvSpPr>
        <p:spPr>
          <a:xfrm>
            <a:off x="6097676" y="5878204"/>
            <a:ext cx="526744" cy="369332"/>
          </a:xfrm>
          <a:prstGeom prst="rect">
            <a:avLst/>
          </a:prstGeom>
          <a:noFill/>
        </p:spPr>
        <p:txBody>
          <a:bodyPr wrap="none" rtlCol="0">
            <a:spAutoFit/>
          </a:bodyPr>
          <a:lstStyle/>
          <a:p>
            <a:r>
              <a:rPr lang="en-US" dirty="0" smtClean="0"/>
              <a:t>18Z</a:t>
            </a:r>
            <a:endParaRPr lang="en-US" dirty="0"/>
          </a:p>
        </p:txBody>
      </p:sp>
      <p:sp>
        <p:nvSpPr>
          <p:cNvPr id="30" name="TextBox 29"/>
          <p:cNvSpPr txBox="1"/>
          <p:nvPr/>
        </p:nvSpPr>
        <p:spPr>
          <a:xfrm>
            <a:off x="3217967" y="5878204"/>
            <a:ext cx="526744" cy="369332"/>
          </a:xfrm>
          <a:prstGeom prst="rect">
            <a:avLst/>
          </a:prstGeom>
          <a:noFill/>
        </p:spPr>
        <p:txBody>
          <a:bodyPr wrap="none" rtlCol="0">
            <a:spAutoFit/>
          </a:bodyPr>
          <a:lstStyle/>
          <a:p>
            <a:r>
              <a:rPr lang="en-US" dirty="0" smtClean="0"/>
              <a:t>17Z</a:t>
            </a:r>
            <a:endParaRPr lang="en-US" dirty="0"/>
          </a:p>
        </p:txBody>
      </p:sp>
      <p:sp>
        <p:nvSpPr>
          <p:cNvPr id="2" name="Slide Number Placeholder 1"/>
          <p:cNvSpPr>
            <a:spLocks noGrp="1"/>
          </p:cNvSpPr>
          <p:nvPr>
            <p:ph type="sldNum" sz="quarter" idx="12"/>
          </p:nvPr>
        </p:nvSpPr>
        <p:spPr/>
        <p:txBody>
          <a:bodyPr/>
          <a:lstStyle/>
          <a:p>
            <a:fld id="{F3A26D33-D7FB-134A-9555-D3312AC8D47C}" type="slidenum">
              <a:rPr lang="en-US" smtClean="0"/>
              <a:t>35</a:t>
            </a:fld>
            <a:endParaRPr lang="en-US"/>
          </a:p>
        </p:txBody>
      </p:sp>
      <p:sp>
        <p:nvSpPr>
          <p:cNvPr id="31" name="Title 1"/>
          <p:cNvSpPr txBox="1">
            <a:spLocks/>
          </p:cNvSpPr>
          <p:nvPr/>
        </p:nvSpPr>
        <p:spPr>
          <a:xfrm>
            <a:off x="457200" y="274638"/>
            <a:ext cx="8229600" cy="48975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Sensitivity of Column BC to Emissions(</a:t>
            </a:r>
            <a:r>
              <a:rPr lang="en-US" sz="3600" u="sng" dirty="0" err="1" smtClean="0"/>
              <a:t>x</a:t>
            </a:r>
            <a:r>
              <a:rPr lang="en-US" sz="3600" dirty="0" err="1" smtClean="0"/>
              <a:t>,t</a:t>
            </a:r>
            <a:r>
              <a:rPr lang="en-US" sz="3600" dirty="0" smtClean="0"/>
              <a:t>)</a:t>
            </a:r>
            <a:endParaRPr lang="en-US" sz="3600" dirty="0"/>
          </a:p>
        </p:txBody>
      </p:sp>
      <p:grpSp>
        <p:nvGrpSpPr>
          <p:cNvPr id="9" name="Group 8"/>
          <p:cNvGrpSpPr/>
          <p:nvPr/>
        </p:nvGrpSpPr>
        <p:grpSpPr>
          <a:xfrm>
            <a:off x="2573866" y="3833403"/>
            <a:ext cx="3337517" cy="2759554"/>
            <a:chOff x="2573866" y="3833403"/>
            <a:chExt cx="3337517" cy="2759554"/>
          </a:xfrm>
        </p:grpSpPr>
        <p:pic>
          <p:nvPicPr>
            <p:cNvPr id="12" name="Picture 11" descr="Screen Shot 2013-08-18 at 6.32.22 PM.png"/>
            <p:cNvPicPr>
              <a:picLocks noChangeAspect="1"/>
            </p:cNvPicPr>
            <p:nvPr/>
          </p:nvPicPr>
          <p:blipFill rotWithShape="1">
            <a:blip r:embed="rId6">
              <a:extLst>
                <a:ext uri="{28A0092B-C50C-407E-A947-70E740481C1C}">
                  <a14:useLocalDpi xmlns:a14="http://schemas.microsoft.com/office/drawing/2010/main" val="0"/>
                </a:ext>
              </a:extLst>
            </a:blip>
            <a:srcRect l="8764"/>
            <a:stretch/>
          </p:blipFill>
          <p:spPr>
            <a:xfrm>
              <a:off x="2882352" y="3833404"/>
              <a:ext cx="3029031" cy="2759553"/>
            </a:xfrm>
            <a:prstGeom prst="rect">
              <a:avLst/>
            </a:prstGeom>
          </p:spPr>
        </p:pic>
        <p:sp>
          <p:nvSpPr>
            <p:cNvPr id="33" name="Rectangle 32"/>
            <p:cNvSpPr/>
            <p:nvPr/>
          </p:nvSpPr>
          <p:spPr>
            <a:xfrm>
              <a:off x="2573866" y="3833403"/>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5911383" y="3833404"/>
            <a:ext cx="3011177" cy="2759553"/>
            <a:chOff x="5911383" y="3833404"/>
            <a:chExt cx="3011177" cy="2759553"/>
          </a:xfrm>
        </p:grpSpPr>
        <p:pic>
          <p:nvPicPr>
            <p:cNvPr id="11" name="Picture 10" descr="Screen Shot 2013-08-18 at 6.32.10 PM.png"/>
            <p:cNvPicPr>
              <a:picLocks noChangeAspect="1"/>
            </p:cNvPicPr>
            <p:nvPr/>
          </p:nvPicPr>
          <p:blipFill rotWithShape="1">
            <a:blip r:embed="rId7">
              <a:extLst>
                <a:ext uri="{28A0092B-C50C-407E-A947-70E740481C1C}">
                  <a14:useLocalDpi xmlns:a14="http://schemas.microsoft.com/office/drawing/2010/main" val="0"/>
                </a:ext>
              </a:extLst>
            </a:blip>
            <a:srcRect l="10123"/>
            <a:stretch/>
          </p:blipFill>
          <p:spPr>
            <a:xfrm>
              <a:off x="5911383" y="3833404"/>
              <a:ext cx="3011177" cy="2759553"/>
            </a:xfrm>
            <a:prstGeom prst="rect">
              <a:avLst/>
            </a:prstGeom>
          </p:spPr>
        </p:pic>
        <p:sp>
          <p:nvSpPr>
            <p:cNvPr id="34" name="Rectangle 33"/>
            <p:cNvSpPr/>
            <p:nvPr/>
          </p:nvSpPr>
          <p:spPr>
            <a:xfrm>
              <a:off x="5964766" y="3833404"/>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4" name="Straight Arrow Connector 23"/>
          <p:cNvCxnSpPr/>
          <p:nvPr/>
        </p:nvCxnSpPr>
        <p:spPr>
          <a:xfrm>
            <a:off x="7028557" y="3410226"/>
            <a:ext cx="0" cy="1040296"/>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107405" y="3399969"/>
            <a:ext cx="3110562" cy="2596643"/>
            <a:chOff x="107405" y="3399969"/>
            <a:chExt cx="3110562" cy="2596643"/>
          </a:xfrm>
        </p:grpSpPr>
        <p:pic>
          <p:nvPicPr>
            <p:cNvPr id="21" name="Picture 20" descr="Screen Shot 2013-08-18 at 6.33.4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05" y="3399969"/>
              <a:ext cx="3110562" cy="2596643"/>
            </a:xfrm>
            <a:prstGeom prst="rect">
              <a:avLst/>
            </a:prstGeom>
            <a:ln>
              <a:solidFill>
                <a:srgbClr val="000000"/>
              </a:solidFill>
            </a:ln>
          </p:spPr>
        </p:pic>
        <p:sp>
          <p:nvSpPr>
            <p:cNvPr id="4" name="Rectangle 3"/>
            <p:cNvSpPr/>
            <p:nvPr/>
          </p:nvSpPr>
          <p:spPr>
            <a:xfrm>
              <a:off x="495300" y="3410226"/>
              <a:ext cx="1848300" cy="17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6" name="Straight Arrow Connector 25"/>
          <p:cNvCxnSpPr/>
          <p:nvPr/>
        </p:nvCxnSpPr>
        <p:spPr>
          <a:xfrm flipH="1" flipV="1">
            <a:off x="2343600" y="4837043"/>
            <a:ext cx="1198542" cy="401981"/>
          </a:xfrm>
          <a:prstGeom prst="straightConnector1">
            <a:avLst/>
          </a:prstGeom>
          <a:ln w="101600" cmpd="sng">
            <a:solidFill>
              <a:srgbClr val="000000">
                <a:alpha val="25000"/>
              </a:srgbClr>
            </a:solidFill>
            <a:tailEnd type="triangle" w="sm" len="med"/>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56765" y="5342837"/>
            <a:ext cx="2134569" cy="369332"/>
          </a:xfrm>
          <a:prstGeom prst="rect">
            <a:avLst/>
          </a:prstGeom>
          <a:noFill/>
        </p:spPr>
        <p:txBody>
          <a:bodyPr wrap="none" rtlCol="0">
            <a:spAutoFit/>
          </a:bodyPr>
          <a:lstStyle/>
          <a:p>
            <a:r>
              <a:rPr lang="en-US" dirty="0" smtClean="0"/>
              <a:t>SUM(00Z,01Z,…,20Z)</a:t>
            </a:r>
            <a:endParaRPr lang="en-US" dirty="0"/>
          </a:p>
        </p:txBody>
      </p:sp>
      <p:pic>
        <p:nvPicPr>
          <p:cNvPr id="35" name="Picture 34" descr="Screen Shot 2013-08-18 at 6.33.42 PM.png"/>
          <p:cNvPicPr>
            <a:picLocks noChangeAspect="1"/>
          </p:cNvPicPr>
          <p:nvPr/>
        </p:nvPicPr>
        <p:blipFill rotWithShape="1">
          <a:blip r:embed="rId8">
            <a:alphaModFix/>
            <a:extLst>
              <a:ext uri="{28A0092B-C50C-407E-A947-70E740481C1C}">
                <a14:useLocalDpi xmlns:a14="http://schemas.microsoft.com/office/drawing/2010/main" val="0"/>
              </a:ext>
            </a:extLst>
          </a:blip>
          <a:srcRect l="23408" t="12122" r="53523" b="54375"/>
          <a:stretch/>
        </p:blipFill>
        <p:spPr>
          <a:xfrm>
            <a:off x="3900312" y="1611815"/>
            <a:ext cx="3522156" cy="4270231"/>
          </a:xfrm>
          <a:prstGeom prst="rect">
            <a:avLst/>
          </a:prstGeom>
          <a:ln w="38100" cmpd="sng">
            <a:solidFill>
              <a:srgbClr val="000000"/>
            </a:solidFill>
          </a:ln>
        </p:spPr>
      </p:pic>
      <p:sp>
        <p:nvSpPr>
          <p:cNvPr id="3" name="Rectangle 2"/>
          <p:cNvSpPr/>
          <p:nvPr/>
        </p:nvSpPr>
        <p:spPr>
          <a:xfrm>
            <a:off x="832798" y="3712754"/>
            <a:ext cx="717549" cy="869950"/>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550347" y="4582704"/>
            <a:ext cx="2341499" cy="1320507"/>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550347" y="1590288"/>
            <a:ext cx="2333033" cy="2122466"/>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pic>
        <p:nvPicPr>
          <p:cNvPr id="51" name="Picture 50" descr="Screen Shot 2013-08-18 at 6.33.42 PM.png"/>
          <p:cNvPicPr>
            <a:picLocks noChangeAspect="1"/>
          </p:cNvPicPr>
          <p:nvPr/>
        </p:nvPicPr>
        <p:blipFill rotWithShape="1">
          <a:blip r:embed="rId8">
            <a:alphaModFix/>
            <a:extLst>
              <a:ext uri="{28A0092B-C50C-407E-A947-70E740481C1C}">
                <a14:useLocalDpi xmlns:a14="http://schemas.microsoft.com/office/drawing/2010/main" val="0"/>
              </a:ext>
            </a:extLst>
          </a:blip>
          <a:srcRect l="23408" t="12122" r="53523" b="54375"/>
          <a:stretch/>
        </p:blipFill>
        <p:spPr>
          <a:xfrm>
            <a:off x="832798" y="3712753"/>
            <a:ext cx="717549" cy="869951"/>
          </a:xfrm>
          <a:prstGeom prst="rect">
            <a:avLst/>
          </a:prstGeom>
          <a:ln w="12700" cmpd="sng">
            <a:solidFill>
              <a:srgbClr val="000000"/>
            </a:solidFill>
          </a:ln>
        </p:spPr>
      </p:pic>
    </p:spTree>
    <p:extLst>
      <p:ext uri="{BB962C8B-B14F-4D97-AF65-F5344CB8AC3E}">
        <p14:creationId xmlns:p14="http://schemas.microsoft.com/office/powerpoint/2010/main" val="2438996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2-11-13 at 9.50.15 PM.png"/>
          <p:cNvPicPr>
            <a:picLocks noChangeAspect="1"/>
          </p:cNvPicPr>
          <p:nvPr/>
        </p:nvPicPr>
        <p:blipFill rotWithShape="1">
          <a:blip r:embed="rId3">
            <a:alphaModFix/>
            <a:graysc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9382" t="1308" r="3827" b="36335"/>
          <a:stretch/>
        </p:blipFill>
        <p:spPr>
          <a:xfrm>
            <a:off x="359786" y="113857"/>
            <a:ext cx="8533163" cy="6608818"/>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F3A26D33-D7FB-134A-9555-D3312AC8D47C}" type="slidenum">
              <a:rPr lang="en-US" smtClean="0"/>
              <a:t>36</a:t>
            </a:fld>
            <a:endParaRPr lang="en-US"/>
          </a:p>
        </p:txBody>
      </p:sp>
      <p:grpSp>
        <p:nvGrpSpPr>
          <p:cNvPr id="31" name="Group 30"/>
          <p:cNvGrpSpPr/>
          <p:nvPr/>
        </p:nvGrpSpPr>
        <p:grpSpPr>
          <a:xfrm>
            <a:off x="450339" y="112657"/>
            <a:ext cx="6102862" cy="6931026"/>
            <a:chOff x="450339" y="112657"/>
            <a:chExt cx="6102862" cy="6931026"/>
          </a:xfrm>
        </p:grpSpPr>
        <p:pic>
          <p:nvPicPr>
            <p:cNvPr id="5" name="Picture 4" descr="Screen Shot 2012-11-13 at 9.50.15 PM.png"/>
            <p:cNvPicPr>
              <a:picLocks noChangeAspect="1"/>
            </p:cNvPicPr>
            <p:nvPr/>
          </p:nvPicPr>
          <p:blipFill rotWithShape="1">
            <a:blip r:embed="rId5">
              <a:duotone>
                <a:schemeClr val="accent5">
                  <a:shade val="45000"/>
                  <a:satMod val="135000"/>
                </a:schemeClr>
                <a:prstClr val="white"/>
              </a:duotone>
              <a:alphaModFix amt="75000"/>
              <a:extLst>
                <a:ext uri="{28A0092B-C50C-407E-A947-70E740481C1C}">
                  <a14:useLocalDpi xmlns:a14="http://schemas.microsoft.com/office/drawing/2010/main" val="0"/>
                </a:ext>
              </a:extLst>
            </a:blip>
            <a:srcRect l="31890" t="1308" r="27612" b="36335"/>
            <a:stretch/>
          </p:blipFill>
          <p:spPr>
            <a:xfrm>
              <a:off x="2571525" y="112657"/>
              <a:ext cx="3981676" cy="6608818"/>
            </a:xfrm>
            <a:prstGeom prst="rect">
              <a:avLst/>
            </a:prstGeom>
            <a:ln>
              <a:noFill/>
            </a:ln>
          </p:spPr>
        </p:pic>
        <p:pic>
          <p:nvPicPr>
            <p:cNvPr id="7" name="Picture 6" descr="Screen Shot 2012-11-13 at 10.54.12 PM.png"/>
            <p:cNvPicPr>
              <a:picLocks noChangeAspect="1"/>
            </p:cNvPicPr>
            <p:nvPr/>
          </p:nvPicPr>
          <p:blipFill rotWithShape="1">
            <a:blip r:embed="rId6">
              <a:clrChange>
                <a:clrFrom>
                  <a:srgbClr val="FFFFFF"/>
                </a:clrFrom>
                <a:clrTo>
                  <a:srgbClr val="FFFFFF">
                    <a:alpha val="0"/>
                  </a:srgbClr>
                </a:clrTo>
              </a:clrChange>
              <a:alphaModFix amt="78000"/>
              <a:duotone>
                <a:prstClr val="black"/>
                <a:srgbClr val="2BFF1A">
                  <a:tint val="45000"/>
                  <a:satMod val="400000"/>
                </a:srgbClr>
              </a:duotone>
              <a:extLst>
                <a:ext uri="{BEBA8EAE-BF5A-486C-A8C5-ECC9F3942E4B}">
                  <a14:imgProps xmlns:a14="http://schemas.microsoft.com/office/drawing/2010/main">
                    <a14:imgLayer r:embed="rId7">
                      <a14:imgEffect>
                        <a14:backgroundRemoval t="10341" b="73479" l="9305" r="60428">
                          <a14:foregroundMark x1="36791" y1="19343" x2="36791" y2="19343"/>
                          <a14:foregroundMark x1="36364" y1="17883" x2="36364" y2="17883"/>
                          <a14:foregroundMark x1="33476" y1="29319" x2="35829" y2="24088"/>
                          <a14:foregroundMark x1="33262" y1="29440" x2="33262" y2="29440"/>
                          <a14:foregroundMark x1="32193" y1="31995" x2="32193" y2="31995"/>
                          <a14:foregroundMark x1="19893" y1="57056" x2="19893" y2="57056"/>
                          <a14:foregroundMark x1="57647" y1="67153" x2="57647" y2="67153"/>
                          <a14:foregroundMark x1="45027" y1="63625" x2="45027" y2="63625"/>
                          <a14:foregroundMark x1="56150" y1="67275" x2="56150" y2="67275"/>
                          <a14:backgroundMark x1="32513" y1="38321" x2="32513" y2="38321"/>
                          <a14:backgroundMark x1="58824" y1="61314" x2="58824" y2="61314"/>
                          <a14:backgroundMark x1="22674" y1="59976" x2="22674" y2="59976"/>
                          <a14:backgroundMark x1="21818" y1="60219" x2="21818" y2="60219"/>
                          <a14:backgroundMark x1="22139" y1="60706" x2="22139" y2="60706"/>
                          <a14:backgroundMark x1="20642" y1="58881" x2="20642" y2="58881"/>
                          <a14:backgroundMark x1="52620" y1="68491" x2="52620" y2="68491"/>
                          <a14:backgroundMark x1="51765" y1="67762" x2="51765" y2="67762"/>
                          <a14:backgroundMark x1="56578" y1="68005" x2="56578" y2="68005"/>
                          <a14:backgroundMark x1="54011" y1="67032" x2="54011" y2="67032"/>
                          <a14:backgroundMark x1="56257" y1="66545" x2="56257" y2="66545"/>
                          <a14:backgroundMark x1="33048" y1="38808" x2="33048" y2="38808"/>
                          <a14:backgroundMark x1="31016" y1="38929" x2="31016" y2="38929"/>
                          <a14:backgroundMark x1="27059" y1="13139" x2="27059" y2="13139"/>
                          <a14:backgroundMark x1="26738" y1="13260" x2="26738" y2="13260"/>
                        </a14:backgroundRemoval>
                      </a14:imgEffect>
                    </a14:imgLayer>
                  </a14:imgProps>
                </a:ext>
                <a:ext uri="{28A0092B-C50C-407E-A947-70E740481C1C}">
                  <a14:useLocalDpi xmlns:a14="http://schemas.microsoft.com/office/drawing/2010/main" val="0"/>
                </a:ext>
              </a:extLst>
            </a:blip>
            <a:srcRect l="8093" t="8705" r="38138" b="24102"/>
            <a:stretch/>
          </p:blipFill>
          <p:spPr>
            <a:xfrm>
              <a:off x="450339" y="793438"/>
              <a:ext cx="5689030" cy="6250245"/>
            </a:xfrm>
            <a:prstGeom prst="rect">
              <a:avLst/>
            </a:prstGeom>
          </p:spPr>
        </p:pic>
        <p:sp>
          <p:nvSpPr>
            <p:cNvPr id="8" name="Oval 7"/>
            <p:cNvSpPr>
              <a:spLocks noChangeAspect="1"/>
            </p:cNvSpPr>
            <p:nvPr/>
          </p:nvSpPr>
          <p:spPr>
            <a:xfrm rot="18839022">
              <a:off x="2947665" y="2290297"/>
              <a:ext cx="192835" cy="230155"/>
            </a:xfrm>
            <a:prstGeom prst="ellipse">
              <a:avLst/>
            </a:prstGeom>
            <a:noFill/>
            <a:ln w="952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rot="18839022">
              <a:off x="2757212" y="1386630"/>
              <a:ext cx="591738" cy="767401"/>
            </a:xfrm>
            <a:prstGeom prst="ellipse">
              <a:avLst/>
            </a:prstGeom>
            <a:noFill/>
            <a:ln w="9525"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19504" y="656631"/>
              <a:ext cx="3310581" cy="245912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Oval 29"/>
            <p:cNvSpPr>
              <a:spLocks noChangeAspect="1"/>
            </p:cNvSpPr>
            <p:nvPr/>
          </p:nvSpPr>
          <p:spPr>
            <a:xfrm rot="18839022">
              <a:off x="2773343" y="2514066"/>
              <a:ext cx="112124" cy="116844"/>
            </a:xfrm>
            <a:prstGeom prst="ellipse">
              <a:avLst/>
            </a:prstGeom>
            <a:noFill/>
            <a:ln w="952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Screen Shot 2013-08-19 at 4.38.29 PM.png"/>
          <p:cNvPicPr>
            <a:picLocks noChangeAspect="1"/>
          </p:cNvPicPr>
          <p:nvPr/>
        </p:nvPicPr>
        <p:blipFill rotWithShape="1">
          <a:blip r:embed="rId8">
            <a:alphaModFix amt="64000"/>
            <a:extLst>
              <a:ext uri="{BEBA8EAE-BF5A-486C-A8C5-ECC9F3942E4B}">
                <a14:imgProps xmlns:a14="http://schemas.microsoft.com/office/drawing/2010/main">
                  <a14:imgLayer r:embed="rId9">
                    <a14:imgEffect>
                      <a14:backgroundRemoval t="15777" b="39078" l="34981" r="48614">
                        <a14:foregroundMark x1="36105" y1="34830" x2="36105" y2="34830"/>
                        <a14:foregroundMark x1="36105" y1="19296" x2="36105" y2="19296"/>
                        <a14:foregroundMark x1="36105" y1="17354" x2="36105" y2="17354"/>
                        <a14:foregroundMark x1="45169" y1="33495" x2="45169" y2="33495"/>
                        <a14:foregroundMark x1="44719" y1="31432" x2="44719" y2="31432"/>
                        <a14:foregroundMark x1="44270" y1="32039" x2="44270" y2="32039"/>
                        <a14:foregroundMark x1="37228" y1="31189" x2="37228" y2="31189"/>
                        <a14:foregroundMark x1="37378" y1="31553" x2="37378" y2="31553"/>
                        <a14:foregroundMark x1="38727" y1="35558" x2="38727" y2="35558"/>
                        <a14:foregroundMark x1="37528" y1="30704" x2="37528" y2="30704"/>
                        <a14:backgroundMark x1="40674" y1="35073" x2="40674" y2="35073"/>
                        <a14:backgroundMark x1="40749" y1="32282" x2="40749" y2="32282"/>
                        <a14:backgroundMark x1="38052" y1="35558" x2="38052" y2="35558"/>
                        <a14:backgroundMark x1="44494" y1="30340" x2="44494" y2="30340"/>
                        <a14:backgroundMark x1="45094" y1="30340" x2="45094" y2="30340"/>
                        <a14:backgroundMark x1="39551" y1="32646" x2="39551" y2="32646"/>
                        <a14:backgroundMark x1="38577" y1="37136" x2="38577" y2="37136"/>
                        <a14:backgroundMark x1="39026" y1="37136" x2="39026" y2="37136"/>
                        <a14:backgroundMark x1="37978" y1="30340" x2="37978" y2="30340"/>
                      </a14:backgroundRemoval>
                    </a14:imgEffect>
                  </a14:imgLayer>
                </a14:imgProps>
              </a:ext>
              <a:ext uri="{28A0092B-C50C-407E-A947-70E740481C1C}">
                <a14:useLocalDpi xmlns:a14="http://schemas.microsoft.com/office/drawing/2010/main" val="0"/>
              </a:ext>
            </a:extLst>
          </a:blip>
          <a:srcRect l="19107" t="13447" r="52270" b="54928"/>
          <a:stretch/>
        </p:blipFill>
        <p:spPr>
          <a:xfrm>
            <a:off x="1525309" y="662433"/>
            <a:ext cx="2229813" cy="1520593"/>
          </a:xfrm>
          <a:prstGeom prst="rect">
            <a:avLst/>
          </a:prstGeom>
        </p:spPr>
      </p:pic>
      <p:pic>
        <p:nvPicPr>
          <p:cNvPr id="6" name="Picture 5" descr="Screen Shot 2013-08-19 at 4.39.12 PM.png"/>
          <p:cNvPicPr>
            <a:picLocks noChangeAspect="1"/>
          </p:cNvPicPr>
          <p:nvPr/>
        </p:nvPicPr>
        <p:blipFill rotWithShape="1">
          <a:blip r:embed="rId10">
            <a:alphaModFix amt="64000"/>
            <a:extLst>
              <a:ext uri="{BEBA8EAE-BF5A-486C-A8C5-ECC9F3942E4B}">
                <a14:imgProps xmlns:a14="http://schemas.microsoft.com/office/drawing/2010/main">
                  <a14:imgLayer r:embed="rId11">
                    <a14:imgEffect>
                      <a14:backgroundRemoval t="12419" b="90269" l="14964" r="90552">
                        <a14:foregroundMark x1="41862" y1="57583" x2="41862" y2="57583"/>
                        <a14:foregroundMark x1="35394" y1="51767" x2="35394" y2="51767"/>
                        <a14:foregroundMark x1="41791" y1="53706" x2="41791" y2="53706"/>
                        <a14:foregroundMark x1="39303" y1="40821" x2="39303" y2="40821"/>
                        <a14:foregroundMark x1="38024" y1="40821" x2="38024" y2="40821"/>
                        <a14:foregroundMark x1="35892" y1="43444" x2="35892" y2="43444"/>
                        <a14:foregroundMark x1="35892" y1="21095" x2="35892" y2="21095"/>
                        <a14:foregroundMark x1="38877" y1="57925" x2="38877" y2="57925"/>
                        <a14:foregroundMark x1="35466" y1="19726" x2="35466" y2="19726"/>
                        <a14:foregroundMark x1="36816" y1="34094" x2="36816" y2="34094"/>
                        <a14:foregroundMark x1="36745" y1="32611" x2="36745" y2="32611"/>
                        <a14:foregroundMark x1="36745" y1="17674" x2="36745" y2="17674"/>
                        <a14:foregroundMark x1="36674" y1="19042" x2="36674" y2="19042"/>
                        <a14:foregroundMark x1="38664" y1="49715" x2="38664" y2="49715"/>
                        <a14:foregroundMark x1="37953" y1="50057" x2="37953" y2="50057"/>
                        <a14:foregroundMark x1="39161" y1="49829" x2="39161" y2="49829"/>
                        <a14:foregroundMark x1="39375" y1="49487" x2="39375" y2="49487"/>
                        <a14:foregroundMark x1="36745" y1="47434" x2="36745" y2="47434"/>
                        <a14:backgroundMark x1="40583" y1="55758" x2="40583" y2="55758"/>
                        <a14:backgroundMark x1="39161" y1="41733" x2="39161" y2="41733"/>
                        <a14:backgroundMark x1="36603" y1="52338" x2="36603" y2="52338"/>
                        <a14:backgroundMark x1="37100" y1="48803" x2="37100" y2="48803"/>
                        <a14:backgroundMark x1="40085" y1="49943" x2="40085" y2="49943"/>
                      </a14:backgroundRemoval>
                    </a14:imgEffect>
                  </a14:imgLayer>
                </a14:imgProps>
              </a:ext>
              <a:ext uri="{28A0092B-C50C-407E-A947-70E740481C1C}">
                <a14:useLocalDpi xmlns:a14="http://schemas.microsoft.com/office/drawing/2010/main" val="0"/>
              </a:ext>
            </a:extLst>
          </a:blip>
          <a:srcRect l="33230" t="13231" r="37809" b="36181"/>
          <a:stretch/>
        </p:blipFill>
        <p:spPr>
          <a:xfrm>
            <a:off x="2575080" y="660658"/>
            <a:ext cx="2258558" cy="2459122"/>
          </a:xfrm>
          <a:prstGeom prst="rect">
            <a:avLst/>
          </a:prstGeom>
        </p:spPr>
      </p:pic>
      <p:grpSp>
        <p:nvGrpSpPr>
          <p:cNvPr id="21" name="Group 20"/>
          <p:cNvGrpSpPr/>
          <p:nvPr/>
        </p:nvGrpSpPr>
        <p:grpSpPr>
          <a:xfrm>
            <a:off x="5077706" y="166586"/>
            <a:ext cx="3864459" cy="1741267"/>
            <a:chOff x="5346590" y="1048774"/>
            <a:chExt cx="3864459" cy="1741267"/>
          </a:xfrm>
        </p:grpSpPr>
        <p:sp>
          <p:nvSpPr>
            <p:cNvPr id="22" name="Rectangle 21"/>
            <p:cNvSpPr/>
            <p:nvPr/>
          </p:nvSpPr>
          <p:spPr>
            <a:xfrm>
              <a:off x="5346590" y="1097153"/>
              <a:ext cx="3481994" cy="169288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rot="18839022">
              <a:off x="5549017" y="1249203"/>
              <a:ext cx="274320" cy="274320"/>
            </a:xfrm>
            <a:prstGeom prst="ellipse">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24" name="Oval 23"/>
            <p:cNvSpPr>
              <a:spLocks noChangeAspect="1"/>
            </p:cNvSpPr>
            <p:nvPr/>
          </p:nvSpPr>
          <p:spPr>
            <a:xfrm rot="18839022">
              <a:off x="5549014" y="1785629"/>
              <a:ext cx="274320" cy="27432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25" name="Oval 24"/>
            <p:cNvSpPr>
              <a:spLocks noChangeAspect="1"/>
            </p:cNvSpPr>
            <p:nvPr/>
          </p:nvSpPr>
          <p:spPr>
            <a:xfrm rot="18839022">
              <a:off x="5566828" y="2352085"/>
              <a:ext cx="274320" cy="27432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26" name="TextBox 25"/>
            <p:cNvSpPr txBox="1"/>
            <p:nvPr/>
          </p:nvSpPr>
          <p:spPr>
            <a:xfrm>
              <a:off x="5837458" y="1048774"/>
              <a:ext cx="2993801" cy="646331"/>
            </a:xfrm>
            <a:prstGeom prst="rect">
              <a:avLst/>
            </a:prstGeom>
            <a:noFill/>
          </p:spPr>
          <p:txBody>
            <a:bodyPr wrap="square" rtlCol="0">
              <a:spAutoFit/>
            </a:bodyPr>
            <a:lstStyle/>
            <a:p>
              <a:r>
                <a:rPr lang="en-US" dirty="0" smtClean="0">
                  <a:solidFill>
                    <a:srgbClr val="660066"/>
                  </a:solidFill>
                </a:rPr>
                <a:t>Large source, might need stronger advection</a:t>
              </a:r>
              <a:endParaRPr lang="en-US" dirty="0">
                <a:solidFill>
                  <a:srgbClr val="660066"/>
                </a:solidFill>
              </a:endParaRPr>
            </a:p>
          </p:txBody>
        </p:sp>
        <p:sp>
          <p:nvSpPr>
            <p:cNvPr id="27" name="TextBox 26"/>
            <p:cNvSpPr txBox="1"/>
            <p:nvPr/>
          </p:nvSpPr>
          <p:spPr>
            <a:xfrm>
              <a:off x="5819647" y="1592448"/>
              <a:ext cx="3011612" cy="646331"/>
            </a:xfrm>
            <a:prstGeom prst="rect">
              <a:avLst/>
            </a:prstGeom>
            <a:noFill/>
          </p:spPr>
          <p:txBody>
            <a:bodyPr wrap="square" rtlCol="0">
              <a:spAutoFit/>
            </a:bodyPr>
            <a:lstStyle/>
            <a:p>
              <a:r>
                <a:rPr lang="en-US" dirty="0" smtClean="0">
                  <a:solidFill>
                    <a:srgbClr val="FF0000"/>
                  </a:solidFill>
                </a:rPr>
                <a:t>Small source might need to be bigger</a:t>
              </a:r>
              <a:endParaRPr lang="en-US" dirty="0">
                <a:solidFill>
                  <a:srgbClr val="FF0000"/>
                </a:solidFill>
              </a:endParaRPr>
            </a:p>
          </p:txBody>
        </p:sp>
        <p:sp>
          <p:nvSpPr>
            <p:cNvPr id="28" name="TextBox 27"/>
            <p:cNvSpPr txBox="1"/>
            <p:nvPr/>
          </p:nvSpPr>
          <p:spPr>
            <a:xfrm>
              <a:off x="5816972" y="2143710"/>
              <a:ext cx="3394077" cy="646331"/>
            </a:xfrm>
            <a:prstGeom prst="rect">
              <a:avLst/>
            </a:prstGeom>
            <a:noFill/>
          </p:spPr>
          <p:txBody>
            <a:bodyPr wrap="square" rtlCol="0">
              <a:spAutoFit/>
            </a:bodyPr>
            <a:lstStyle/>
            <a:p>
              <a:r>
                <a:rPr lang="en-US" dirty="0" smtClean="0">
                  <a:solidFill>
                    <a:srgbClr val="FF6600"/>
                  </a:solidFill>
                </a:rPr>
                <a:t>Visible smoke, small/negligible source</a:t>
              </a:r>
              <a:endParaRPr lang="en-US" dirty="0">
                <a:solidFill>
                  <a:srgbClr val="FF6600"/>
                </a:solidFill>
              </a:endParaRPr>
            </a:p>
          </p:txBody>
        </p:sp>
      </p:grpSp>
      <p:pic>
        <p:nvPicPr>
          <p:cNvPr id="10" name="Picture 9" descr="Screen Shot 2013-08-21 at 1.03.16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2016" y="2021230"/>
            <a:ext cx="6227920" cy="4614760"/>
          </a:xfrm>
          <a:prstGeom prst="rect">
            <a:avLst/>
          </a:prstGeom>
          <a:ln w="38100" cmpd="sng">
            <a:solidFill>
              <a:schemeClr val="tx1"/>
            </a:solidFill>
          </a:ln>
        </p:spPr>
      </p:pic>
      <p:cxnSp>
        <p:nvCxnSpPr>
          <p:cNvPr id="29" name="Straight Connector 28"/>
          <p:cNvCxnSpPr/>
          <p:nvPr/>
        </p:nvCxnSpPr>
        <p:spPr>
          <a:xfrm>
            <a:off x="4830085" y="662433"/>
            <a:ext cx="2211600" cy="1337631"/>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771433" y="662433"/>
            <a:ext cx="753876" cy="1337632"/>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04765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Radiative Forcing Phenomena</a:t>
            </a:r>
            <a:endParaRPr lang="en-US" dirty="0"/>
          </a:p>
        </p:txBody>
      </p:sp>
      <p:sp>
        <p:nvSpPr>
          <p:cNvPr id="14" name="Content Placeholder 4"/>
          <p:cNvSpPr>
            <a:spLocks noGrp="1"/>
          </p:cNvSpPr>
          <p:nvPr>
            <p:ph sz="half" idx="1"/>
          </p:nvPr>
        </p:nvSpPr>
        <p:spPr/>
        <p:txBody>
          <a:bodyPr>
            <a:normAutofit/>
          </a:bodyPr>
          <a:lstStyle/>
          <a:p>
            <a:r>
              <a:rPr lang="en-US" dirty="0" smtClean="0">
                <a:solidFill>
                  <a:srgbClr val="FF0000"/>
                </a:solidFill>
              </a:rPr>
              <a:t>Direct radiative forcing</a:t>
            </a:r>
          </a:p>
          <a:p>
            <a:pPr lvl="1"/>
            <a:r>
              <a:rPr lang="en-US" dirty="0" smtClean="0"/>
              <a:t>Local temp. change</a:t>
            </a:r>
          </a:p>
          <a:p>
            <a:r>
              <a:rPr lang="en-US" dirty="0" smtClean="0">
                <a:solidFill>
                  <a:srgbClr val="FF0000"/>
                </a:solidFill>
              </a:rPr>
              <a:t>Semi-</a:t>
            </a:r>
            <a:r>
              <a:rPr lang="en-US" dirty="0" smtClean="0">
                <a:solidFill>
                  <a:srgbClr val="0000FF"/>
                </a:solidFill>
              </a:rPr>
              <a:t>direct effect</a:t>
            </a:r>
          </a:p>
          <a:p>
            <a:pPr lvl="1"/>
            <a:r>
              <a:rPr lang="en-US" dirty="0" smtClean="0"/>
              <a:t>Increased static stability below BC (</a:t>
            </a:r>
            <a:r>
              <a:rPr lang="en-US" dirty="0" smtClean="0">
                <a:solidFill>
                  <a:srgbClr val="FF0000"/>
                </a:solidFill>
              </a:rPr>
              <a:t>warming </a:t>
            </a:r>
            <a:r>
              <a:rPr lang="en-US" dirty="0" smtClean="0"/>
              <a:t>or </a:t>
            </a:r>
            <a:r>
              <a:rPr lang="en-US" dirty="0" smtClean="0">
                <a:solidFill>
                  <a:srgbClr val="0000FF"/>
                </a:solidFill>
              </a:rPr>
              <a:t>cooling</a:t>
            </a:r>
            <a:r>
              <a:rPr lang="en-US" dirty="0" smtClean="0"/>
              <a:t>)</a:t>
            </a:r>
          </a:p>
          <a:p>
            <a:pPr lvl="1"/>
            <a:r>
              <a:rPr lang="en-US" dirty="0" smtClean="0"/>
              <a:t>Cloud evaporation</a:t>
            </a:r>
          </a:p>
        </p:txBody>
      </p:sp>
      <p:sp>
        <p:nvSpPr>
          <p:cNvPr id="5" name="Slide Number Placeholder 4"/>
          <p:cNvSpPr>
            <a:spLocks noGrp="1"/>
          </p:cNvSpPr>
          <p:nvPr>
            <p:ph type="sldNum" sz="quarter" idx="12"/>
          </p:nvPr>
        </p:nvSpPr>
        <p:spPr/>
        <p:txBody>
          <a:bodyPr/>
          <a:lstStyle/>
          <a:p>
            <a:fld id="{1FF11256-05C1-CA46-897E-FB8358A0CB45}" type="slidenum">
              <a:rPr lang="en-US" smtClean="0"/>
              <a:t>4</a:t>
            </a:fld>
            <a:endParaRPr lang="en-US"/>
          </a:p>
        </p:txBody>
      </p:sp>
      <p:sp>
        <p:nvSpPr>
          <p:cNvPr id="15" name="TextBox 14"/>
          <p:cNvSpPr txBox="1"/>
          <p:nvPr/>
        </p:nvSpPr>
        <p:spPr>
          <a:xfrm>
            <a:off x="4584095" y="6310829"/>
            <a:ext cx="3540077" cy="369332"/>
          </a:xfrm>
          <a:prstGeom prst="rect">
            <a:avLst/>
          </a:prstGeom>
          <a:noFill/>
        </p:spPr>
        <p:txBody>
          <a:bodyPr wrap="none" rtlCol="0">
            <a:spAutoFit/>
          </a:bodyPr>
          <a:lstStyle/>
          <a:p>
            <a:r>
              <a:rPr lang="en-US" dirty="0" smtClean="0"/>
              <a:t>[Source: IPCC AR4, Chapter 7. 2007]</a:t>
            </a:r>
            <a:endParaRPr lang="en-US" dirty="0"/>
          </a:p>
        </p:txBody>
      </p:sp>
      <p:grpSp>
        <p:nvGrpSpPr>
          <p:cNvPr id="6" name="Group 5"/>
          <p:cNvGrpSpPr>
            <a:grpSpLocks noChangeAspect="1"/>
          </p:cNvGrpSpPr>
          <p:nvPr/>
        </p:nvGrpSpPr>
        <p:grpSpPr>
          <a:xfrm>
            <a:off x="4549236" y="1938889"/>
            <a:ext cx="4137564" cy="3285825"/>
            <a:chOff x="5230902" y="1709638"/>
            <a:chExt cx="2709451" cy="2151697"/>
          </a:xfrm>
        </p:grpSpPr>
        <p:pic>
          <p:nvPicPr>
            <p:cNvPr id="8" name="Picture 7"/>
            <p:cNvPicPr>
              <a:picLocks noChangeAspect="1"/>
            </p:cNvPicPr>
            <p:nvPr/>
          </p:nvPicPr>
          <p:blipFill rotWithShape="1">
            <a:blip r:embed="rId3"/>
            <a:srcRect l="21341" b="8206"/>
            <a:stretch/>
          </p:blipFill>
          <p:spPr>
            <a:xfrm>
              <a:off x="5230902" y="1709638"/>
              <a:ext cx="2709451" cy="2151697"/>
            </a:xfrm>
            <a:prstGeom prst="rect">
              <a:avLst/>
            </a:prstGeom>
            <a:ln>
              <a:solidFill>
                <a:schemeClr val="tx1"/>
              </a:solidFill>
            </a:ln>
          </p:spPr>
        </p:pic>
        <p:sp>
          <p:nvSpPr>
            <p:cNvPr id="3" name="Rectangle 2"/>
            <p:cNvSpPr/>
            <p:nvPr/>
          </p:nvSpPr>
          <p:spPr>
            <a:xfrm>
              <a:off x="5242593" y="2610651"/>
              <a:ext cx="146440" cy="503987"/>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5249692" y="3581217"/>
              <a:ext cx="606865" cy="269792"/>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271352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Radiative Forcing Phenomena</a:t>
            </a:r>
            <a:endParaRPr lang="en-US" dirty="0"/>
          </a:p>
        </p:txBody>
      </p:sp>
      <p:sp>
        <p:nvSpPr>
          <p:cNvPr id="14" name="Content Placeholder 4"/>
          <p:cNvSpPr>
            <a:spLocks noGrp="1"/>
          </p:cNvSpPr>
          <p:nvPr>
            <p:ph sz="half" idx="1"/>
          </p:nvPr>
        </p:nvSpPr>
        <p:spPr/>
        <p:txBody>
          <a:bodyPr>
            <a:normAutofit/>
          </a:bodyPr>
          <a:lstStyle/>
          <a:p>
            <a:r>
              <a:rPr lang="en-US" dirty="0" smtClean="0">
                <a:solidFill>
                  <a:srgbClr val="0000FF"/>
                </a:solidFill>
              </a:rPr>
              <a:t>Aerosol Indirect Effect</a:t>
            </a:r>
          </a:p>
          <a:p>
            <a:pPr marL="914400" lvl="2" indent="0">
              <a:buNone/>
            </a:pPr>
            <a:r>
              <a:rPr lang="en-US" dirty="0" smtClean="0"/>
              <a:t>Increase in cloud albedo and lifetime due to increased cloud condensation nuclei</a:t>
            </a:r>
          </a:p>
        </p:txBody>
      </p:sp>
      <p:sp>
        <p:nvSpPr>
          <p:cNvPr id="5" name="Slide Number Placeholder 4"/>
          <p:cNvSpPr>
            <a:spLocks noGrp="1"/>
          </p:cNvSpPr>
          <p:nvPr>
            <p:ph type="sldNum" sz="quarter" idx="12"/>
          </p:nvPr>
        </p:nvSpPr>
        <p:spPr/>
        <p:txBody>
          <a:bodyPr/>
          <a:lstStyle/>
          <a:p>
            <a:fld id="{1FF11256-05C1-CA46-897E-FB8358A0CB45}" type="slidenum">
              <a:rPr lang="en-US" smtClean="0"/>
              <a:t>5</a:t>
            </a:fld>
            <a:endParaRPr lang="en-US"/>
          </a:p>
        </p:txBody>
      </p:sp>
      <p:sp>
        <p:nvSpPr>
          <p:cNvPr id="15" name="TextBox 14"/>
          <p:cNvSpPr txBox="1"/>
          <p:nvPr/>
        </p:nvSpPr>
        <p:spPr>
          <a:xfrm>
            <a:off x="4584095" y="6310829"/>
            <a:ext cx="3540077" cy="369332"/>
          </a:xfrm>
          <a:prstGeom prst="rect">
            <a:avLst/>
          </a:prstGeom>
          <a:noFill/>
        </p:spPr>
        <p:txBody>
          <a:bodyPr wrap="none" rtlCol="0">
            <a:spAutoFit/>
          </a:bodyPr>
          <a:lstStyle/>
          <a:p>
            <a:r>
              <a:rPr lang="en-US" dirty="0" smtClean="0"/>
              <a:t>[Source: IPCC AR4, Chapter 7. 2007]</a:t>
            </a:r>
            <a:endParaRPr lang="en-US" dirty="0"/>
          </a:p>
        </p:txBody>
      </p:sp>
      <p:grpSp>
        <p:nvGrpSpPr>
          <p:cNvPr id="4" name="Group 3"/>
          <p:cNvGrpSpPr>
            <a:grpSpLocks noChangeAspect="1"/>
          </p:cNvGrpSpPr>
          <p:nvPr/>
        </p:nvGrpSpPr>
        <p:grpSpPr>
          <a:xfrm>
            <a:off x="4166972" y="1700083"/>
            <a:ext cx="4791508" cy="2617893"/>
            <a:chOff x="4687510" y="4638321"/>
            <a:chExt cx="2911912" cy="1590955"/>
          </a:xfrm>
        </p:grpSpPr>
        <p:pic>
          <p:nvPicPr>
            <p:cNvPr id="11" name="Picture 10"/>
            <p:cNvPicPr>
              <a:picLocks noChangeAspect="1"/>
            </p:cNvPicPr>
            <p:nvPr/>
          </p:nvPicPr>
          <p:blipFill rotWithShape="1">
            <a:blip r:embed="rId3"/>
            <a:srcRect l="6861" t="11186" r="25035" b="4331"/>
            <a:stretch/>
          </p:blipFill>
          <p:spPr>
            <a:xfrm>
              <a:off x="4687510" y="4638321"/>
              <a:ext cx="2911912" cy="1590955"/>
            </a:xfrm>
            <a:prstGeom prst="rect">
              <a:avLst/>
            </a:prstGeom>
            <a:ln>
              <a:solidFill>
                <a:srgbClr val="000000"/>
              </a:solidFill>
            </a:ln>
          </p:spPr>
        </p:pic>
        <p:sp>
          <p:nvSpPr>
            <p:cNvPr id="16" name="Rectangle 15"/>
            <p:cNvSpPr/>
            <p:nvPr/>
          </p:nvSpPr>
          <p:spPr>
            <a:xfrm>
              <a:off x="6770950" y="6025182"/>
              <a:ext cx="818148" cy="190601"/>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752883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noChangeAspect="1"/>
          </p:cNvGrpSpPr>
          <p:nvPr/>
        </p:nvGrpSpPr>
        <p:grpSpPr>
          <a:xfrm>
            <a:off x="684691" y="974349"/>
            <a:ext cx="7598116" cy="5612053"/>
            <a:chOff x="1158395" y="1532507"/>
            <a:chExt cx="6833367" cy="5047201"/>
          </a:xfrm>
        </p:grpSpPr>
        <p:pic>
          <p:nvPicPr>
            <p:cNvPr id="3" name="Picture 2" descr="Macintosh HD:Users:GuerretteBook:Desktop:Screen Shot 2013-08-15 at 2.04.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8395" y="1532507"/>
              <a:ext cx="6833367" cy="5047201"/>
            </a:xfrm>
            <a:prstGeom prst="rect">
              <a:avLst/>
            </a:prstGeom>
            <a:noFill/>
            <a:ln>
              <a:noFill/>
            </a:ln>
          </p:spPr>
        </p:pic>
        <p:sp>
          <p:nvSpPr>
            <p:cNvPr id="6" name="Oval 5"/>
            <p:cNvSpPr/>
            <p:nvPr/>
          </p:nvSpPr>
          <p:spPr>
            <a:xfrm>
              <a:off x="3547734" y="2298180"/>
              <a:ext cx="2328207" cy="443509"/>
            </a:xfrm>
            <a:prstGeom prst="ellipse">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84540" y="2682409"/>
              <a:ext cx="2328207" cy="1379719"/>
            </a:xfrm>
            <a:prstGeom prst="ellipse">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823481" y="5012034"/>
              <a:ext cx="3283262" cy="703178"/>
            </a:xfrm>
            <a:prstGeom prst="ellipse">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274638"/>
            <a:ext cx="8229600" cy="693017"/>
          </a:xfrm>
        </p:spPr>
        <p:txBody>
          <a:bodyPr>
            <a:normAutofit fontScale="90000"/>
          </a:bodyPr>
          <a:lstStyle/>
          <a:p>
            <a:r>
              <a:rPr lang="en-US" dirty="0" smtClean="0"/>
              <a:t>Anthropogenic BC Climate Forcing</a:t>
            </a:r>
            <a:endParaRPr lang="en-US" dirty="0"/>
          </a:p>
        </p:txBody>
      </p:sp>
      <p:sp>
        <p:nvSpPr>
          <p:cNvPr id="4" name="TextBox 3"/>
          <p:cNvSpPr txBox="1"/>
          <p:nvPr/>
        </p:nvSpPr>
        <p:spPr>
          <a:xfrm>
            <a:off x="7126901" y="6385557"/>
            <a:ext cx="1853016" cy="369332"/>
          </a:xfrm>
          <a:prstGeom prst="rect">
            <a:avLst/>
          </a:prstGeom>
          <a:noFill/>
        </p:spPr>
        <p:txBody>
          <a:bodyPr wrap="none" rtlCol="0">
            <a:spAutoFit/>
          </a:bodyPr>
          <a:lstStyle/>
          <a:p>
            <a:r>
              <a:rPr lang="en-US" dirty="0" smtClean="0"/>
              <a:t>Bond et al. (2013)</a:t>
            </a:r>
            <a:endParaRPr lang="en-US" dirty="0"/>
          </a:p>
        </p:txBody>
      </p:sp>
      <p:sp>
        <p:nvSpPr>
          <p:cNvPr id="5" name="Slide Number Placeholder 4"/>
          <p:cNvSpPr>
            <a:spLocks noGrp="1"/>
          </p:cNvSpPr>
          <p:nvPr>
            <p:ph type="sldNum" sz="quarter" idx="12"/>
          </p:nvPr>
        </p:nvSpPr>
        <p:spPr/>
        <p:txBody>
          <a:bodyPr/>
          <a:lstStyle/>
          <a:p>
            <a:fld id="{F3A26D33-D7FB-134A-9555-D3312AC8D47C}" type="slidenum">
              <a:rPr lang="en-US" smtClean="0"/>
              <a:t>6</a:t>
            </a:fld>
            <a:endParaRPr lang="en-US"/>
          </a:p>
        </p:txBody>
      </p:sp>
      <p:sp>
        <p:nvSpPr>
          <p:cNvPr id="12" name="TextBox 11"/>
          <p:cNvSpPr txBox="1"/>
          <p:nvPr/>
        </p:nvSpPr>
        <p:spPr>
          <a:xfrm>
            <a:off x="6180540" y="5987016"/>
            <a:ext cx="543739" cy="369332"/>
          </a:xfrm>
          <a:prstGeom prst="rect">
            <a:avLst/>
          </a:prstGeom>
          <a:noFill/>
        </p:spPr>
        <p:txBody>
          <a:bodyPr wrap="none" rtlCol="0">
            <a:spAutoFit/>
          </a:bodyPr>
          <a:lstStyle/>
          <a:p>
            <a:r>
              <a:rPr lang="en-US" b="1" dirty="0" smtClean="0">
                <a:solidFill>
                  <a:srgbClr val="008000"/>
                </a:solidFill>
              </a:rPr>
              <a:t>CO</a:t>
            </a:r>
            <a:r>
              <a:rPr lang="en-US" b="1" baseline="-25000" dirty="0" smtClean="0">
                <a:solidFill>
                  <a:srgbClr val="008000"/>
                </a:solidFill>
              </a:rPr>
              <a:t>2</a:t>
            </a:r>
            <a:endParaRPr lang="en-US" b="1" baseline="-25000" dirty="0">
              <a:solidFill>
                <a:srgbClr val="008000"/>
              </a:solidFill>
            </a:endParaRPr>
          </a:p>
        </p:txBody>
      </p:sp>
      <p:sp>
        <p:nvSpPr>
          <p:cNvPr id="16" name="Rectangle 15"/>
          <p:cNvSpPr/>
          <p:nvPr/>
        </p:nvSpPr>
        <p:spPr>
          <a:xfrm>
            <a:off x="3870263" y="5906378"/>
            <a:ext cx="2479387" cy="136058"/>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5869722" y="5972284"/>
            <a:ext cx="953631" cy="1"/>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821926" y="5902583"/>
            <a:ext cx="0" cy="139853"/>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879591" y="5898788"/>
            <a:ext cx="0" cy="139853"/>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6319413" y="5946697"/>
            <a:ext cx="60473" cy="623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2604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Global</a:t>
            </a:r>
            <a:r>
              <a:rPr lang="en-US" dirty="0"/>
              <a:t> </a:t>
            </a:r>
            <a:r>
              <a:rPr lang="en-US" dirty="0" smtClean="0"/>
              <a:t>BC Surface Concentration (model year 2000)</a:t>
            </a:r>
            <a:endParaRPr lang="en-US" dirty="0"/>
          </a:p>
        </p:txBody>
      </p:sp>
      <p:pic>
        <p:nvPicPr>
          <p:cNvPr id="7" name="Content Placeholder 6" descr="Screen Shot 2011-12-04 at 4.54.38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98"/>
          <a:stretch/>
        </p:blipFill>
        <p:spPr>
          <a:xfrm>
            <a:off x="1251527" y="1605369"/>
            <a:ext cx="6650182" cy="3061592"/>
          </a:xfrm>
        </p:spPr>
      </p:pic>
      <p:pic>
        <p:nvPicPr>
          <p:cNvPr id="8" name="Picture 7" descr="Screen Shot 2011-12-04 at 4.56.3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909" y="4918744"/>
            <a:ext cx="4710545" cy="540200"/>
          </a:xfrm>
          <a:prstGeom prst="rect">
            <a:avLst/>
          </a:prstGeom>
        </p:spPr>
      </p:pic>
      <p:pic>
        <p:nvPicPr>
          <p:cNvPr id="9" name="Picture 8" descr="Screen Shot 2011-12-04 at 4.58.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4092" y="5427235"/>
            <a:ext cx="5904345" cy="280475"/>
          </a:xfrm>
          <a:prstGeom prst="rect">
            <a:avLst/>
          </a:prstGeom>
        </p:spPr>
      </p:pic>
      <p:sp>
        <p:nvSpPr>
          <p:cNvPr id="11" name="TextBox 10"/>
          <p:cNvSpPr txBox="1"/>
          <p:nvPr/>
        </p:nvSpPr>
        <p:spPr>
          <a:xfrm>
            <a:off x="6398597" y="6176469"/>
            <a:ext cx="1823711" cy="369332"/>
          </a:xfrm>
          <a:prstGeom prst="rect">
            <a:avLst/>
          </a:prstGeom>
          <a:noFill/>
        </p:spPr>
        <p:txBody>
          <a:bodyPr wrap="none" rtlCol="0">
            <a:spAutoFit/>
          </a:bodyPr>
          <a:lstStyle/>
          <a:p>
            <a:r>
              <a:rPr lang="en-US" dirty="0" smtClean="0"/>
              <a:t>Koch et al. (2009)</a:t>
            </a:r>
            <a:endParaRPr lang="en-US" dirty="0"/>
          </a:p>
        </p:txBody>
      </p:sp>
      <p:sp>
        <p:nvSpPr>
          <p:cNvPr id="3" name="Slide Number Placeholder 2"/>
          <p:cNvSpPr>
            <a:spLocks noGrp="1"/>
          </p:cNvSpPr>
          <p:nvPr>
            <p:ph type="sldNum" sz="quarter" idx="12"/>
          </p:nvPr>
        </p:nvSpPr>
        <p:spPr/>
        <p:txBody>
          <a:bodyPr/>
          <a:lstStyle/>
          <a:p>
            <a:fld id="{F3A26D33-D7FB-134A-9555-D3312AC8D47C}" type="slidenum">
              <a:rPr lang="en-US" smtClean="0"/>
              <a:t>7</a:t>
            </a:fld>
            <a:endParaRPr lang="en-US"/>
          </a:p>
        </p:txBody>
      </p:sp>
    </p:spTree>
    <p:extLst>
      <p:ext uri="{BB962C8B-B14F-4D97-AF65-F5344CB8AC3E}">
        <p14:creationId xmlns:p14="http://schemas.microsoft.com/office/powerpoint/2010/main" val="30667812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Concentration Uncertainty Attribution</a:t>
            </a:r>
            <a:endParaRPr lang="en-US" dirty="0"/>
          </a:p>
        </p:txBody>
      </p:sp>
      <p:sp>
        <p:nvSpPr>
          <p:cNvPr id="3" name="Content Placeholder 2"/>
          <p:cNvSpPr>
            <a:spLocks noGrp="1"/>
          </p:cNvSpPr>
          <p:nvPr>
            <p:ph idx="1"/>
          </p:nvPr>
        </p:nvSpPr>
        <p:spPr>
          <a:xfrm>
            <a:off x="457200" y="1417638"/>
            <a:ext cx="8229600" cy="4708525"/>
          </a:xfrm>
        </p:spPr>
        <p:txBody>
          <a:bodyPr>
            <a:normAutofit lnSpcReduction="10000"/>
          </a:bodyPr>
          <a:lstStyle/>
          <a:p>
            <a:r>
              <a:rPr lang="en-US" dirty="0" smtClean="0"/>
              <a:t>Boundary Conditions: upstream chemical boundary should be well-characterized or based on global model results</a:t>
            </a:r>
            <a:endParaRPr lang="en-US" b="1" dirty="0" smtClean="0"/>
          </a:p>
          <a:p>
            <a:r>
              <a:rPr lang="en-US" b="1" dirty="0" smtClean="0"/>
              <a:t>Emissions Inventories</a:t>
            </a:r>
          </a:p>
          <a:p>
            <a:pPr lvl="1"/>
            <a:r>
              <a:rPr lang="en-US" b="1" dirty="0" smtClean="0"/>
              <a:t>Anthropogenic (e.g. diesel, industrial coal, biofuel cooking/heating) [1,220 to 15,000 </a:t>
            </a:r>
            <a:r>
              <a:rPr lang="en-US" b="1" dirty="0" err="1" smtClean="0"/>
              <a:t>Gg</a:t>
            </a:r>
            <a:r>
              <a:rPr lang="en-US" b="1" dirty="0" smtClean="0"/>
              <a:t> yr</a:t>
            </a:r>
            <a:r>
              <a:rPr lang="en-US" b="1" baseline="30000" dirty="0" smtClean="0"/>
              <a:t>-1</a:t>
            </a:r>
            <a:r>
              <a:rPr lang="en-US" b="1" dirty="0" smtClean="0"/>
              <a:t>]</a:t>
            </a:r>
          </a:p>
          <a:p>
            <a:pPr lvl="1"/>
            <a:r>
              <a:rPr lang="en-US" b="1" dirty="0" smtClean="0"/>
              <a:t>Open Biomass Burning [2,000 to 11,000 </a:t>
            </a:r>
            <a:r>
              <a:rPr lang="en-US" b="1" dirty="0" err="1" smtClean="0"/>
              <a:t>Gg</a:t>
            </a:r>
            <a:r>
              <a:rPr lang="en-US" b="1" dirty="0" smtClean="0"/>
              <a:t> yr</a:t>
            </a:r>
            <a:r>
              <a:rPr lang="en-US" b="1" baseline="30000" dirty="0" smtClean="0"/>
              <a:t>-1</a:t>
            </a:r>
            <a:r>
              <a:rPr lang="en-US" b="1" dirty="0"/>
              <a:t>]</a:t>
            </a:r>
            <a:endParaRPr lang="en-US" b="1" dirty="0" smtClean="0"/>
          </a:p>
          <a:p>
            <a:r>
              <a:rPr lang="en-US" dirty="0" smtClean="0"/>
              <a:t>Vertical Mixing/Transport (future work)</a:t>
            </a:r>
          </a:p>
          <a:p>
            <a:r>
              <a:rPr lang="en-US" dirty="0" smtClean="0"/>
              <a:t>Wet/dry Deposition Losses (future work)</a:t>
            </a:r>
          </a:p>
        </p:txBody>
      </p:sp>
      <p:sp>
        <p:nvSpPr>
          <p:cNvPr id="4" name="Slide Number Placeholder 3"/>
          <p:cNvSpPr>
            <a:spLocks noGrp="1"/>
          </p:cNvSpPr>
          <p:nvPr>
            <p:ph type="sldNum" sz="quarter" idx="12"/>
          </p:nvPr>
        </p:nvSpPr>
        <p:spPr/>
        <p:txBody>
          <a:bodyPr/>
          <a:lstStyle/>
          <a:p>
            <a:fld id="{F3A26D33-D7FB-134A-9555-D3312AC8D47C}" type="slidenum">
              <a:rPr lang="en-US" smtClean="0"/>
              <a:t>8</a:t>
            </a:fld>
            <a:endParaRPr lang="en-US"/>
          </a:p>
        </p:txBody>
      </p:sp>
    </p:spTree>
    <p:extLst>
      <p:ext uri="{BB962C8B-B14F-4D97-AF65-F5344CB8AC3E}">
        <p14:creationId xmlns:p14="http://schemas.microsoft.com/office/powerpoint/2010/main" val="8183526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determine error sources?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Sensitivity Studies</a:t>
            </a:r>
          </a:p>
          <a:p>
            <a:pPr lvl="1"/>
            <a:r>
              <a:rPr lang="en-US" dirty="0" smtClean="0"/>
              <a:t>Perturb model inputs</a:t>
            </a:r>
          </a:p>
          <a:p>
            <a:pPr lvl="2"/>
            <a:r>
              <a:rPr lang="en-US" dirty="0" smtClean="0"/>
              <a:t>Non-exact derivatives, low detail information</a:t>
            </a:r>
            <a:endParaRPr lang="en-US" dirty="0"/>
          </a:p>
          <a:p>
            <a:pPr lvl="2"/>
            <a:r>
              <a:rPr lang="en-US" dirty="0" smtClean="0"/>
              <a:t>Expensive for thorough study of all inputs</a:t>
            </a:r>
          </a:p>
          <a:p>
            <a:pPr marL="1371600" lvl="3" indent="0">
              <a:buNone/>
            </a:pPr>
            <a:r>
              <a:rPr lang="en-US" dirty="0"/>
              <a:t>N</a:t>
            </a:r>
            <a:r>
              <a:rPr lang="en-US" dirty="0" smtClean="0"/>
              <a:t>+1 model runs for N finite difference sensitivities (see below)</a:t>
            </a:r>
          </a:p>
          <a:p>
            <a:pPr lvl="1"/>
            <a:r>
              <a:rPr lang="en-US" b="1" dirty="0" smtClean="0"/>
              <a:t>Adjoint</a:t>
            </a:r>
          </a:p>
          <a:p>
            <a:pPr lvl="2"/>
            <a:r>
              <a:rPr lang="en-US" b="1" dirty="0"/>
              <a:t>Exact sensitivities</a:t>
            </a:r>
            <a:endParaRPr lang="en-US" b="1" dirty="0" smtClean="0"/>
          </a:p>
          <a:p>
            <a:pPr lvl="2"/>
            <a:r>
              <a:rPr lang="en-US" b="1" dirty="0" smtClean="0"/>
              <a:t>Single model run for sensitivity of single output to all inputs</a:t>
            </a:r>
            <a:endParaRPr lang="en-US" dirty="0"/>
          </a:p>
          <a:p>
            <a:pPr marL="914400" lvl="2" indent="0">
              <a:buNone/>
            </a:pPr>
            <a:r>
              <a:rPr lang="en-US" b="1" dirty="0" smtClean="0"/>
              <a:t>	u</a:t>
            </a:r>
            <a:r>
              <a:rPr lang="en-US" b="1" dirty="0"/>
              <a:t>, v, w, T, q</a:t>
            </a:r>
            <a:r>
              <a:rPr lang="en-US" b="1" baseline="-25000" dirty="0"/>
              <a:t>v</a:t>
            </a:r>
            <a:r>
              <a:rPr lang="en-US" b="1" dirty="0"/>
              <a:t>, [BC] and E</a:t>
            </a:r>
            <a:r>
              <a:rPr lang="en-US" b="1" baseline="-25000" dirty="0"/>
              <a:t>BC</a:t>
            </a:r>
            <a:r>
              <a:rPr lang="en-US" b="1" dirty="0"/>
              <a:t> at all input locations/times</a:t>
            </a:r>
          </a:p>
          <a:p>
            <a:pPr marL="914400" lvl="2" indent="0">
              <a:buNone/>
            </a:pPr>
            <a:r>
              <a:rPr lang="en-US" b="1" dirty="0" smtClean="0"/>
              <a:t>	Example </a:t>
            </a:r>
            <a:r>
              <a:rPr lang="en-US" b="1" dirty="0"/>
              <a:t>model run: 192,000 locations, 24 hourly times</a:t>
            </a:r>
            <a:r>
              <a:rPr lang="en-US" b="1" dirty="0" smtClean="0"/>
              <a:t>.</a:t>
            </a:r>
          </a:p>
          <a:p>
            <a:pPr lvl="2"/>
            <a:endParaRPr lang="en-US" b="1" dirty="0" smtClean="0"/>
          </a:p>
          <a:p>
            <a:r>
              <a:rPr lang="en-US" dirty="0" smtClean="0"/>
              <a:t>Data Assimilation: Assess error sources and reduce model bias by perturbing inputs (future work)</a:t>
            </a:r>
          </a:p>
        </p:txBody>
      </p:sp>
      <p:sp>
        <p:nvSpPr>
          <p:cNvPr id="4" name="Slide Number Placeholder 3"/>
          <p:cNvSpPr>
            <a:spLocks noGrp="1"/>
          </p:cNvSpPr>
          <p:nvPr>
            <p:ph type="sldNum" sz="quarter" idx="12"/>
          </p:nvPr>
        </p:nvSpPr>
        <p:spPr/>
        <p:txBody>
          <a:bodyPr/>
          <a:lstStyle/>
          <a:p>
            <a:fld id="{F3A26D33-D7FB-134A-9555-D3312AC8D47C}" type="slidenum">
              <a:rPr lang="en-US" smtClean="0"/>
              <a:t>9</a:t>
            </a:fld>
            <a:endParaRPr lang="en-US"/>
          </a:p>
        </p:txBody>
      </p:sp>
    </p:spTree>
    <p:extLst>
      <p:ext uri="{BB962C8B-B14F-4D97-AF65-F5344CB8AC3E}">
        <p14:creationId xmlns:p14="http://schemas.microsoft.com/office/powerpoint/2010/main" val="25140178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3575</TotalTime>
  <Words>5011</Words>
  <Application>Microsoft Macintosh PowerPoint</Application>
  <PresentationFormat>On-screen Show (4:3)</PresentationFormat>
  <Paragraphs>546</Paragraphs>
  <Slides>36</Slides>
  <Notes>36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Office Theme</vt:lpstr>
      <vt:lpstr>Equation</vt:lpstr>
      <vt:lpstr>Adjoint sensitivity in an online weather forecast model: Developing the Adjoint of Black Carbon in WRFPLUS</vt:lpstr>
      <vt:lpstr>Black Carbon</vt:lpstr>
      <vt:lpstr>Black Carbon</vt:lpstr>
      <vt:lpstr>Radiative Forcing Phenomena</vt:lpstr>
      <vt:lpstr>Radiative Forcing Phenomena</vt:lpstr>
      <vt:lpstr>Anthropogenic BC Climate Forcing</vt:lpstr>
      <vt:lpstr>Global BC Surface Concentration (model year 2000)</vt:lpstr>
      <vt:lpstr>Concentration Uncertainty Attribution</vt:lpstr>
      <vt:lpstr>How to determine error sources?</vt:lpstr>
      <vt:lpstr>Offline vs. Online Meteorology</vt:lpstr>
      <vt:lpstr>Previous CTM Adjoint Studies</vt:lpstr>
      <vt:lpstr>WRF Model Capabilities</vt:lpstr>
      <vt:lpstr>2008 ARCTAS-CARB Case Study</vt:lpstr>
      <vt:lpstr>Jun 22, 2008 Emissions</vt:lpstr>
      <vt:lpstr>BC Biomass Emissions Diurnal Cycle</vt:lpstr>
      <vt:lpstr>WRF-Chem Model Setup</vt:lpstr>
      <vt:lpstr>PowerPoint Presentation</vt:lpstr>
      <vt:lpstr>PowerPoint Presentation</vt:lpstr>
      <vt:lpstr>June 23 Average Surface BC  (IMPROVE network)</vt:lpstr>
      <vt:lpstr>Adjoint Modeling</vt:lpstr>
      <vt:lpstr>Adjoint Forcing</vt:lpstr>
      <vt:lpstr>New Adjoint Capabilities</vt:lpstr>
      <vt:lpstr>Finite Difference Test</vt:lpstr>
      <vt:lpstr>Model Verification: Results</vt:lpstr>
      <vt:lpstr>ARCTAS-CARB Sensitivity Study</vt:lpstr>
      <vt:lpstr>Sensitivity of Column BC to Emissions(x,t)</vt:lpstr>
      <vt:lpstr>PowerPoint Presentation</vt:lpstr>
      <vt:lpstr>PowerPoint Presentation</vt:lpstr>
      <vt:lpstr>PowerPoint Presentation</vt:lpstr>
      <vt:lpstr>PowerPoint Presentation</vt:lpstr>
      <vt:lpstr>Next Steps</vt:lpstr>
      <vt:lpstr>References</vt:lpstr>
      <vt:lpstr>Bottom-up Emission Inventories</vt:lpstr>
      <vt:lpstr>Sensitivity of Column BC to Emissions(x,t)</vt:lpstr>
      <vt:lpstr>PowerPoint Presentation</vt:lpstr>
      <vt:lpstr>PowerPoint Presentation</vt:lpstr>
    </vt:vector>
  </TitlesOfParts>
  <Company>University of Colorado at Boulder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Adjoint sensitivity in an online weather forecast model: Developing the Adjoint of Black Carbon in WRFPLUS</dc:title>
  <dc:creator>Jonathan Guerrette</dc:creator>
  <cp:lastModifiedBy>Jonathan Guerrette</cp:lastModifiedBy>
  <cp:revision>155</cp:revision>
  <cp:lastPrinted>2013-08-20T02:29:46Z</cp:lastPrinted>
  <dcterms:created xsi:type="dcterms:W3CDTF">2013-08-18T17:56:22Z</dcterms:created>
  <dcterms:modified xsi:type="dcterms:W3CDTF">2013-08-21T23:15:17Z</dcterms:modified>
</cp:coreProperties>
</file>